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902" r:id="rId1"/>
    <p:sldMasterId id="2147483908" r:id="rId2"/>
    <p:sldMasterId id="2147483914" r:id="rId3"/>
    <p:sldMasterId id="2147483919" r:id="rId4"/>
    <p:sldMasterId id="2147483924" r:id="rId5"/>
    <p:sldMasterId id="2147483929" r:id="rId6"/>
    <p:sldMasterId id="2147483934" r:id="rId7"/>
  </p:sldMasterIdLst>
  <p:notesMasterIdLst>
    <p:notesMasterId r:id="rId45"/>
  </p:notesMasterIdLst>
  <p:handoutMasterIdLst>
    <p:handoutMasterId r:id="rId46"/>
  </p:handoutMasterIdLst>
  <p:sldIdLst>
    <p:sldId id="495" r:id="rId8"/>
    <p:sldId id="1804" r:id="rId9"/>
    <p:sldId id="1477" r:id="rId10"/>
    <p:sldId id="1431" r:id="rId11"/>
    <p:sldId id="1478" r:id="rId12"/>
    <p:sldId id="1482" r:id="rId13"/>
    <p:sldId id="1480" r:id="rId14"/>
    <p:sldId id="1830" r:id="rId15"/>
    <p:sldId id="1436" r:id="rId16"/>
    <p:sldId id="1483" r:id="rId17"/>
    <p:sldId id="1805" r:id="rId18"/>
    <p:sldId id="1484" r:id="rId19"/>
    <p:sldId id="1485" r:id="rId20"/>
    <p:sldId id="1812" r:id="rId21"/>
    <p:sldId id="1813" r:id="rId22"/>
    <p:sldId id="1806" r:id="rId23"/>
    <p:sldId id="1739" r:id="rId24"/>
    <p:sldId id="1737" r:id="rId25"/>
    <p:sldId id="1472" r:id="rId26"/>
    <p:sldId id="1740" r:id="rId27"/>
    <p:sldId id="1474" r:id="rId28"/>
    <p:sldId id="1475" r:id="rId29"/>
    <p:sldId id="1476" r:id="rId30"/>
    <p:sldId id="1807" r:id="rId31"/>
    <p:sldId id="1445" r:id="rId32"/>
    <p:sldId id="1488" r:id="rId33"/>
    <p:sldId id="1489" r:id="rId34"/>
    <p:sldId id="1490" r:id="rId35"/>
    <p:sldId id="1491" r:id="rId36"/>
    <p:sldId id="1492" r:id="rId37"/>
    <p:sldId id="1493" r:id="rId38"/>
    <p:sldId id="1494" r:id="rId39"/>
    <p:sldId id="1808" r:id="rId40"/>
    <p:sldId id="1811" r:id="rId41"/>
    <p:sldId id="1497" r:id="rId42"/>
    <p:sldId id="1809" r:id="rId43"/>
    <p:sldId id="1829" r:id="rId44"/>
  </p:sldIdLst>
  <p:sldSz cx="9144000" cy="6858000" type="screen4x3"/>
  <p:notesSz cx="6400800" cy="8686800"/>
  <p:defaultTextStyle>
    <a:defPPr>
      <a:defRPr lang="de-CH"/>
    </a:defPPr>
    <a:lvl1pPr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0"/>
      </a:spcBef>
      <a:spcAft>
        <a:spcPct val="0"/>
      </a:spcAft>
      <a:buSzPct val="25000"/>
      <a:buChar char=" "/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BEF9E53-7F1E-465D-9BF0-FF93BCA949B4}">
          <p14:sldIdLst>
            <p14:sldId id="495"/>
          </p14:sldIdLst>
        </p14:section>
        <p14:section name="Current mirrors" id="{4A02C998-B4D6-4B1F-92CB-2F36021ECAC9}">
          <p14:sldIdLst>
            <p14:sldId id="1804"/>
            <p14:sldId id="1477"/>
            <p14:sldId id="1431"/>
            <p14:sldId id="1478"/>
            <p14:sldId id="1482"/>
            <p14:sldId id="1480"/>
            <p14:sldId id="1830"/>
            <p14:sldId id="1436"/>
            <p14:sldId id="1483"/>
          </p14:sldIdLst>
        </p14:section>
        <p14:section name="Cascode stage" id="{AB0AFF35-264B-4305-8987-D7C31320A1AE}">
          <p14:sldIdLst>
            <p14:sldId id="1805"/>
            <p14:sldId id="1484"/>
            <p14:sldId id="1485"/>
            <p14:sldId id="1812"/>
            <p14:sldId id="1813"/>
          </p14:sldIdLst>
        </p14:section>
        <p14:section name="Differential pair" id="{E07AE657-EEF6-4BE1-9B33-6EFD1D9878AE}">
          <p14:sldIdLst>
            <p14:sldId id="1806"/>
            <p14:sldId id="1739"/>
            <p14:sldId id="1737"/>
            <p14:sldId id="1472"/>
            <p14:sldId id="1740"/>
            <p14:sldId id="1474"/>
            <p14:sldId id="1475"/>
            <p14:sldId id="1476"/>
          </p14:sldIdLst>
        </p14:section>
        <p14:section name="Elementary gain cells and source follower" id="{49BEEC82-53F2-47F9-BE72-2F56EBEE2875}">
          <p14:sldIdLst>
            <p14:sldId id="1807"/>
            <p14:sldId id="1445"/>
            <p14:sldId id="1488"/>
            <p14:sldId id="1489"/>
            <p14:sldId id="1490"/>
            <p14:sldId id="1491"/>
            <p14:sldId id="1492"/>
            <p14:sldId id="1493"/>
            <p14:sldId id="1494"/>
          </p14:sldIdLst>
        </p14:section>
        <p14:section name="Current references" id="{53D5F99B-B6EF-41D7-8997-FC6472B70CDA}">
          <p14:sldIdLst>
            <p14:sldId id="1808"/>
            <p14:sldId id="1811"/>
            <p14:sldId id="1497"/>
            <p14:sldId id="1809"/>
            <p14:sldId id="18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Enz" initials="CEn" lastIdx="1" clrIdx="0"/>
  <p:cmAuthor id="1" name="Christian Enz" initials="CE" lastIdx="9" clrIdx="1">
    <p:extLst>
      <p:ext uri="{19B8F6BF-5375-455C-9EA6-DF929625EA0E}">
        <p15:presenceInfo xmlns:p15="http://schemas.microsoft.com/office/powerpoint/2012/main" userId="877ac6db750bf8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FF0000"/>
    <a:srgbClr val="CC1010"/>
    <a:srgbClr val="66CCFF"/>
    <a:srgbClr val="FFCF6F"/>
    <a:srgbClr val="FF9900"/>
    <a:srgbClr val="CC6600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50" autoAdjust="0"/>
    <p:restoredTop sz="96205" autoAdjust="0"/>
  </p:normalViewPr>
  <p:slideViewPr>
    <p:cSldViewPr snapToObjects="1">
      <p:cViewPr varScale="1">
        <p:scale>
          <a:sx n="131" d="100"/>
          <a:sy n="131" d="100"/>
        </p:scale>
        <p:origin x="1286" y="77"/>
      </p:cViewPr>
      <p:guideLst/>
    </p:cSldViewPr>
  </p:slideViewPr>
  <p:outlineViewPr>
    <p:cViewPr>
      <p:scale>
        <a:sx n="33" d="100"/>
        <a:sy n="33" d="100"/>
      </p:scale>
      <p:origin x="0" y="-45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1602"/>
    </p:cViewPr>
  </p:sorterViewPr>
  <p:notesViewPr>
    <p:cSldViewPr snapToObjects="1">
      <p:cViewPr>
        <p:scale>
          <a:sx n="110" d="100"/>
          <a:sy n="110" d="100"/>
        </p:scale>
        <p:origin x="5184" y="102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5:02:33.053" idx="9">
    <p:pos x="10" y="10"/>
    <p:text>Stopped on 19.10.2022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80860" y="5"/>
            <a:ext cx="719947" cy="3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21" tIns="31308" rIns="62621" bIns="31308" numCol="1" anchor="t" anchorCtr="0" compatLnSpc="1">
            <a:prstTxWarp prst="textNoShape">
              <a:avLst/>
            </a:prstTxWarp>
          </a:bodyPr>
          <a:lstStyle>
            <a:lvl1pPr algn="r" defTabSz="827039">
              <a:defRPr sz="900">
                <a:latin typeface="Arial" charset="0"/>
              </a:defRPr>
            </a:lvl1pPr>
          </a:lstStyle>
          <a:p>
            <a:pPr>
              <a:defRPr/>
            </a:pPr>
            <a:fld id="{5FD079B0-0CC2-483D-ABBA-B29F55937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71669" y="5"/>
            <a:ext cx="4809188" cy="3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21" tIns="31308" rIns="62621" bIns="31308" numCol="1" anchor="t" anchorCtr="0" compatLnSpc="1">
            <a:prstTxWarp prst="textNoShape">
              <a:avLst/>
            </a:prstTxWarp>
          </a:bodyPr>
          <a:lstStyle>
            <a:lvl1pPr algn="ctr" defTabSz="766291"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Analog Circuits and Systems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23577" y="8413274"/>
            <a:ext cx="4143630" cy="2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621" tIns="31308" rIns="62621" bIns="31308" numCol="1" anchor="b" anchorCtr="0" compatLnSpc="1">
            <a:prstTxWarp prst="textNoShape">
              <a:avLst/>
            </a:prstTxWarp>
          </a:bodyPr>
          <a:lstStyle>
            <a:lvl1pPr algn="ctr" defTabSz="766291"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 Introduction</a:t>
            </a:r>
            <a:endParaRPr lang="en-US" dirty="0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" y="8413274"/>
            <a:ext cx="1057736" cy="273526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2621" tIns="31308" rIns="62621" bIns="31308" anchor="b"/>
          <a:lstStyle/>
          <a:p>
            <a:pPr defTabSz="662736">
              <a:defRPr/>
            </a:pPr>
            <a:r>
              <a:rPr lang="en-US" sz="900" dirty="0">
                <a:latin typeface="Arial" charset="0"/>
                <a:cs typeface="Arial" charset="0"/>
              </a:rPr>
              <a:t>© C. Enz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5267206" y="8413274"/>
            <a:ext cx="1133594" cy="273526"/>
          </a:xfrm>
          <a:prstGeom prst="rect">
            <a:avLst/>
          </a:prstGeom>
        </p:spPr>
        <p:txBody>
          <a:bodyPr vert="horz" lIns="79529" tIns="39764" rIns="79529" bIns="39764" rtlCol="0" anchor="b"/>
          <a:lstStyle>
            <a:lvl1pPr algn="r">
              <a:defRPr sz="1000"/>
            </a:lvl1pPr>
          </a:lstStyle>
          <a:p>
            <a:pPr>
              <a:buNone/>
            </a:pPr>
            <a:r>
              <a:rPr lang="en-US" sz="900">
                <a:latin typeface="Arial" pitchFamily="34" charset="0"/>
                <a:cs typeface="Arial" pitchFamily="34" charset="0"/>
              </a:rPr>
              <a:t>2020</a:t>
            </a:r>
            <a:endParaRPr lang="fr-CH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910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6720" y="137440"/>
            <a:ext cx="5348791" cy="2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56" tIns="39928" rIns="79856" bIns="39928" numCol="1" anchor="t" anchorCtr="0" compatLnSpc="1">
            <a:prstTxWarp prst="textNoShape">
              <a:avLst/>
            </a:prstTxWarp>
          </a:bodyPr>
          <a:lstStyle>
            <a:lvl1pPr algn="ctr" defTabSz="798044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Analog Circuits and Systems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5310150" y="8353988"/>
            <a:ext cx="968995" cy="2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56" tIns="39928" rIns="79856" bIns="39928" numCol="1" anchor="b" anchorCtr="0" compatLnSpc="1">
            <a:prstTxWarp prst="textNoShape">
              <a:avLst/>
            </a:prstTxWarp>
          </a:bodyPr>
          <a:lstStyle>
            <a:lvl1pPr algn="r" defTabSz="798044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6388" name="Rectangle 1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65275" y="531813"/>
            <a:ext cx="3303588" cy="247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5388" y="3138139"/>
            <a:ext cx="5323028" cy="492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56" tIns="39928" rIns="79856" bIns="39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0655" y="8353988"/>
            <a:ext cx="4219490" cy="2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56" tIns="39928" rIns="79856" bIns="39928" numCol="1" anchor="b" anchorCtr="0" compatLnSpc="1">
            <a:prstTxWarp prst="textNoShape">
              <a:avLst/>
            </a:prstTxWarp>
          </a:bodyPr>
          <a:lstStyle>
            <a:lvl1pPr algn="ctr" defTabSz="798044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 Introduction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75514" y="137440"/>
            <a:ext cx="336356" cy="2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56" tIns="39928" rIns="79856" bIns="39928" numCol="1" anchor="t" anchorCtr="0" compatLnSpc="1">
            <a:prstTxWarp prst="textNoShape">
              <a:avLst/>
            </a:prstTxWarp>
          </a:bodyPr>
          <a:lstStyle>
            <a:lvl1pPr algn="r" defTabSz="798044">
              <a:lnSpc>
                <a:spcPct val="100000"/>
              </a:lnSpc>
              <a:buSzTx/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fld id="{D1180C22-971D-419F-9E6B-2F071EE3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2146" y="8353993"/>
            <a:ext cx="1057736" cy="19604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2621" tIns="31308" rIns="62621" bIns="31308" anchor="b"/>
          <a:lstStyle/>
          <a:p>
            <a:pPr defTabSz="662736">
              <a:defRPr/>
            </a:pPr>
            <a:r>
              <a:rPr lang="en-US" sz="900" dirty="0">
                <a:latin typeface="Arial" charset="0"/>
                <a:cs typeface="Arial" charset="0"/>
              </a:rPr>
              <a:t>© C. Enz</a:t>
            </a:r>
          </a:p>
        </p:txBody>
      </p:sp>
    </p:spTree>
    <p:extLst>
      <p:ext uri="{BB962C8B-B14F-4D97-AF65-F5344CB8AC3E}">
        <p14:creationId xmlns:p14="http://schemas.microsoft.com/office/powerpoint/2010/main" val="90731764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363538" indent="-180975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536575" indent="-171450" algn="l" defTabSz="847725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711200" indent="-173038" algn="l" defTabSz="8477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904875" indent="-192088" algn="l" defTabSz="8477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Analog Circuits and Systems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17412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1. Introduction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972C4-355A-4D66-A598-8914DD374D74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174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Advanced Analog and RF IC Design 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5. Basic Building Blocks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1180C22-971D-419F-9E6B-2F071EE381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Advanced Analog and RF IC Design I</a:t>
            </a:r>
          </a:p>
        </p:txBody>
      </p:sp>
      <p:sp>
        <p:nvSpPr>
          <p:cNvPr id="105475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2015</a:t>
            </a:r>
          </a:p>
        </p:txBody>
      </p:sp>
      <p:sp>
        <p:nvSpPr>
          <p:cNvPr id="105476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6. Analog Integrated Filters - 6.2. Continuous-Time Filters (CTF)</a:t>
            </a:r>
          </a:p>
        </p:txBody>
      </p:sp>
      <p:sp>
        <p:nvSpPr>
          <p:cNvPr id="10547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6557-51B1-4400-BF6B-CDDBE3BBB82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Advanced Analog and RF IC Design I</a:t>
            </a:r>
          </a:p>
        </p:txBody>
      </p:sp>
      <p:sp>
        <p:nvSpPr>
          <p:cNvPr id="105475" name="Rectangle 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2015</a:t>
            </a:r>
          </a:p>
        </p:txBody>
      </p:sp>
      <p:sp>
        <p:nvSpPr>
          <p:cNvPr id="105476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6. Analog Integrated Filters - 6.2. Continuous-Time Filters (CTF)</a:t>
            </a:r>
          </a:p>
        </p:txBody>
      </p:sp>
      <p:sp>
        <p:nvSpPr>
          <p:cNvPr id="10547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A6557-51B1-4400-BF6B-CDDBE3BBB82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187" y="519113"/>
            <a:ext cx="7921626" cy="2209800"/>
          </a:xfrm>
        </p:spPr>
        <p:txBody>
          <a:bodyPr lIns="91440" tIns="45720" rIns="91440" bIns="45720" anchor="ctr"/>
          <a:lstStyle>
            <a:lvl1pPr algn="ctr"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704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7" y="3429000"/>
            <a:ext cx="7921626" cy="1242615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3413853" y="5229200"/>
            <a:ext cx="2316295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53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690486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815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35633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622377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22222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43772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6"/>
            <a:ext cx="3884612" cy="51815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754603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78990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69358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92241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6"/>
            <a:ext cx="3884612" cy="51815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994806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" y="1196975"/>
            <a:ext cx="7915275" cy="518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42491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817492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46325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28332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815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950223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399930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36943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65623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6"/>
            <a:ext cx="3884612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79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63144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0015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92348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6"/>
            <a:ext cx="3884612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96976"/>
            <a:ext cx="3884612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98887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4507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744709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25225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976"/>
            <a:ext cx="3886200" cy="51815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3886200" cy="51847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995683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1016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7813" y="6634164"/>
            <a:ext cx="1613947" cy="22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59" y="6630615"/>
            <a:ext cx="4320482" cy="23410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634163"/>
            <a:ext cx="1610073" cy="2238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4065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5"/>
            <a:ext cx="7915275" cy="5184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3" r:id="rId2"/>
    <p:sldLayoutId id="2147483904" r:id="rId3"/>
    <p:sldLayoutId id="2147483905" r:id="rId4"/>
    <p:sldLayoutId id="2147483906" r:id="rId5"/>
  </p:sldLayoutIdLst>
  <p:transition/>
  <p:hf hdr="0"/>
  <p:txStyles>
    <p:titleStyle>
      <a:lvl1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84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  <a:defRPr/>
            </a:pPr>
            <a:r>
              <a:rPr lang="fr-CH" sz="1200" dirty="0">
                <a:solidFill>
                  <a:srgbClr val="4D4D4D"/>
                </a:solidFill>
              </a:rPr>
              <a:t>Introduction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84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defTabSz="762000">
              <a:spcBef>
                <a:spcPct val="50000"/>
              </a:spcBef>
              <a:buFontTx/>
              <a:buNone/>
              <a:defRPr/>
            </a:pPr>
            <a:r>
              <a:rPr lang="fr-CH" sz="1200" dirty="0">
                <a:solidFill>
                  <a:srgbClr val="4D4D4D"/>
                </a:solidFill>
              </a:rPr>
              <a:t>Basic Building Blocks &gt; </a:t>
            </a:r>
            <a:r>
              <a:rPr lang="fr-CH" sz="1200" dirty="0" err="1">
                <a:solidFill>
                  <a:srgbClr val="4D4D4D"/>
                </a:solidFill>
              </a:rPr>
              <a:t>Current</a:t>
            </a:r>
            <a:r>
              <a:rPr lang="fr-CH" sz="1200" dirty="0">
                <a:solidFill>
                  <a:srgbClr val="4D4D4D"/>
                </a:solidFill>
              </a:rPr>
              <a:t> </a:t>
            </a:r>
            <a:r>
              <a:rPr lang="fr-CH" sz="1200" dirty="0" err="1">
                <a:solidFill>
                  <a:srgbClr val="4D4D4D"/>
                </a:solidFill>
              </a:rPr>
              <a:t>Mirrors</a:t>
            </a:r>
            <a:endParaRPr lang="fr-CH" sz="1200" dirty="0">
              <a:solidFill>
                <a:srgbClr val="4D4D4D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84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lang="fr-CH" sz="1200" dirty="0">
                <a:solidFill>
                  <a:srgbClr val="4D4D4D"/>
                </a:solidFill>
              </a:rPr>
              <a:t>Basic Building Blocks &gt; </a:t>
            </a:r>
            <a:r>
              <a:rPr lang="en-US" sz="1200" dirty="0" err="1"/>
              <a:t>Cascode</a:t>
            </a:r>
            <a:r>
              <a:rPr lang="en-US" sz="1200" dirty="0"/>
              <a:t> Stage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5"/>
            <a:ext cx="7915275" cy="5184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lang="fr-CH" sz="1200" dirty="0">
                <a:solidFill>
                  <a:srgbClr val="4D4D4D"/>
                </a:solidFill>
              </a:rPr>
              <a:t>Basic Building Blocks &gt; </a:t>
            </a:r>
            <a:r>
              <a:rPr lang="en-US" sz="1200" dirty="0"/>
              <a:t>Differential Pair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84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lang="fr-CH" sz="1200" dirty="0">
                <a:solidFill>
                  <a:srgbClr val="4D4D4D"/>
                </a:solidFill>
              </a:rPr>
              <a:t>Basic Building Blocks &gt; </a:t>
            </a:r>
            <a:r>
              <a:rPr lang="en-US" sz="1200" dirty="0"/>
              <a:t>Elementary Gain Cells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4" y="1196976"/>
            <a:ext cx="7915275" cy="5184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marL="285750" marR="0" lvl="0" indent="-285750" algn="l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  <a:p>
            <a:pPr lvl="1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r>
              <a:rPr lang="en-US" dirty="0"/>
              <a:t> </a:t>
            </a:r>
            <a:r>
              <a:rPr lang="en-US" dirty="0" err="1"/>
              <a:t>blabla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924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9125" y="115888"/>
            <a:ext cx="7891463" cy="20050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lang="fr-CH" sz="1200" dirty="0">
                <a:solidFill>
                  <a:srgbClr val="4D4D4D"/>
                </a:solidFill>
              </a:rPr>
              <a:t>Basic Building Blocks &gt; </a:t>
            </a:r>
            <a:r>
              <a:rPr lang="en-US" sz="1200" dirty="0"/>
              <a:t>Current References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779932" y="6632575"/>
            <a:ext cx="7580947" cy="230188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CH" dirty="0"/>
          </a:p>
        </p:txBody>
      </p:sp>
      <p:sp>
        <p:nvSpPr>
          <p:cNvPr id="13" name="Date Placeholder 25"/>
          <p:cNvSpPr>
            <a:spLocks noGrp="1"/>
          </p:cNvSpPr>
          <p:nvPr>
            <p:ph type="dt" sz="half" idx="2"/>
          </p:nvPr>
        </p:nvSpPr>
        <p:spPr>
          <a:xfrm>
            <a:off x="779933" y="6634163"/>
            <a:ext cx="1397923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14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2177856" y="6634163"/>
            <a:ext cx="4788290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15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6963423" y="6634163"/>
            <a:ext cx="1394048" cy="223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err="1"/>
              <a:t>Slide</a:t>
            </a:r>
            <a:r>
              <a:rPr lang="fr-CH" dirty="0"/>
              <a:t> </a:t>
            </a:r>
            <a:fld id="{9BB60FCD-EFE6-441F-A2C8-D6B898CD23EA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60880" y="6632574"/>
            <a:ext cx="782655" cy="229301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CH" sz="1200" b="1" spc="20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ICLAB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630615"/>
            <a:ext cx="9144000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3003" r="9829" b="22799"/>
          <a:stretch/>
        </p:blipFill>
        <p:spPr>
          <a:xfrm>
            <a:off x="-947" y="6631781"/>
            <a:ext cx="787243" cy="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</p:sldLayoutIdLst>
  <p:transition/>
  <p:hf hdr="0"/>
  <p:txStyles>
    <p:titleStyle>
      <a:lvl1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2pPr>
      <a:lvl3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3pPr>
      <a:lvl4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4pPr>
      <a:lvl5pPr algn="l" defTabSz="762000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5pPr>
      <a:lvl6pPr marL="4572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6pPr>
      <a:lvl7pPr marL="9144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7pPr>
      <a:lvl8pPr marL="13716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8pPr>
      <a:lvl9pPr marL="1828800" algn="l" defTabSz="762000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 Narrow" pitchFamily="34" charset="0"/>
        </a:defRPr>
      </a:lvl9pPr>
    </p:titleStyle>
    <p:bodyStyle>
      <a:lvl1pPr marL="288000" marR="0" indent="-288000" algn="l" defTabSz="7620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FF0000"/>
        </a:buClr>
        <a:buSzTx/>
        <a:buFont typeface="Wingdings" pitchFamily="2" charset="2"/>
        <a:buChar char="§"/>
        <a:tabLst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76000" indent="-288000" algn="l" defTabSz="762000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ebdings" pitchFamily="18" charset="2"/>
        <a:buChar char="4"/>
        <a:defRPr>
          <a:solidFill>
            <a:srgbClr val="333333"/>
          </a:solidFill>
          <a:latin typeface="+mn-lt"/>
        </a:defRPr>
      </a:lvl2pPr>
      <a:lvl3pPr marL="855663" indent="-284163" algn="l" defTabSz="7620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ebdings" pitchFamily="18" charset="2"/>
        <a:buChar char="4"/>
        <a:defRPr sz="1600">
          <a:solidFill>
            <a:srgbClr val="333333"/>
          </a:solidFill>
          <a:latin typeface="+mn-lt"/>
        </a:defRPr>
      </a:lvl3pPr>
      <a:lvl4pPr marL="8637588" indent="-4762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4pPr>
      <a:lvl5pPr marL="9043988" indent="-4762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Arial" charset="0"/>
        </a:defRPr>
      </a:lvl5pPr>
      <a:lvl6pPr marL="95011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99583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104155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0872788" indent="-476250" algn="l" defTabSz="762000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0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8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tabLst>
                <a:tab pos="363538" algn="l"/>
              </a:tabLst>
            </a:pPr>
            <a:r>
              <a:rPr lang="en-US" dirty="0">
                <a:solidFill>
                  <a:srgbClr val="4D4D4D"/>
                </a:solidFill>
              </a:rPr>
              <a:t>Fundamentals of Analog &amp; Mixed Signal VLSI Design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Basic Building Blocks</a:t>
            </a:r>
          </a:p>
        </p:txBody>
      </p:sp>
      <p:sp>
        <p:nvSpPr>
          <p:cNvPr id="13315" name="Rectangle 39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Christian Enz</a:t>
            </a:r>
            <a:endParaRPr lang="en-US" baseline="30000" dirty="0"/>
          </a:p>
          <a:p>
            <a:r>
              <a:rPr lang="en-US" sz="1400" i="1" dirty="0"/>
              <a:t>Integrated Circuits Lab (ICLAB), Institute of Electrical and Micro-Engineering (IEM), School of Engineering (STI)</a:t>
            </a:r>
          </a:p>
          <a:p>
            <a:pPr eaLnBrk="1" hangingPunct="1"/>
            <a:r>
              <a:rPr lang="en-US" sz="1400" i="1" dirty="0"/>
              <a:t>Swiss Federal Institute of Technology, Lausanne (EPFL), Switzerland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1456-6AF7-4833-8C8A-1025EE7B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Low-voltage </a:t>
            </a:r>
            <a:r>
              <a:rPr lang="en-US" dirty="0" err="1"/>
              <a:t>Cascode</a:t>
            </a:r>
            <a:r>
              <a:rPr lang="en-US" dirty="0"/>
              <a:t> Current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087AE-AE34-4107-9778-2DBDA7612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4005064"/>
                <a:ext cx="7915275" cy="2303662"/>
              </a:xfrm>
            </p:spPr>
            <p:txBody>
              <a:bodyPr/>
              <a:lstStyle/>
              <a:p>
                <a:r>
                  <a:rPr lang="en-US" dirty="0"/>
                  <a:t>The above circuit saves some voltage but requires an additional current branch to generate the bias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bias circuit is shown later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087AE-AE34-4107-9778-2DBDA7612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005064"/>
                <a:ext cx="7915275" cy="2303662"/>
              </a:xfrm>
              <a:blipFill>
                <a:blip r:embed="rId2"/>
                <a:stretch>
                  <a:fillRect l="-1849" t="-3439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4766-AA3B-4A94-B6FB-F93CA3A1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E3EB-BB9B-4C79-9680-187FDED4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FB67C-4132-4016-AF84-BBF70602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0A0E-083F-43C5-A767-64516A44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808" y="1058752"/>
            <a:ext cx="2952328" cy="19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06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mirrors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Cascode</a:t>
            </a:r>
            <a:r>
              <a:rPr lang="en-US" b="1" dirty="0">
                <a:solidFill>
                  <a:srgbClr val="0000FF"/>
                </a:solidFill>
              </a:rPr>
              <a:t> stage</a:t>
            </a:r>
          </a:p>
          <a:p>
            <a:r>
              <a:rPr lang="en-US" dirty="0"/>
              <a:t>Differential pair</a:t>
            </a:r>
          </a:p>
          <a:p>
            <a:r>
              <a:rPr lang="en-US" dirty="0"/>
              <a:t>Elementary gain cells and source follower</a:t>
            </a:r>
          </a:p>
          <a:p>
            <a:r>
              <a:rPr lang="en-US" dirty="0"/>
              <a:t>Current references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57316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39F0-2A20-4642-8C47-C5739D23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Low-voltage </a:t>
            </a:r>
            <a:r>
              <a:rPr lang="en-US" dirty="0" err="1"/>
              <a:t>Cascode</a:t>
            </a:r>
            <a:r>
              <a:rPr lang="en-US" dirty="0"/>
              <a:t> – Strong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5A920-38D1-460E-A1E7-8843C11F1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430354"/>
                <a:ext cx="7915275" cy="320381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Assuming all transistors are biased in saturation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𝐷𝑘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𝑃𝑘</m:t>
                                </m:r>
                              </m:sub>
                            </m:s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𝑆𝑘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equating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results in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CH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With the following particular cases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5A920-38D1-460E-A1E7-8843C11F1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430354"/>
                <a:ext cx="7915275" cy="3203810"/>
              </a:xfrm>
              <a:blipFill>
                <a:blip r:embed="rId2"/>
                <a:stretch>
                  <a:fillRect l="-1849" t="-2476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6E4F-A9DF-46D9-8669-6A6051E9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4B64-C60D-47D4-85D3-05ED82BC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145FA-5A40-4A2B-B0D6-FCC0975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DB3F414-0CA7-488A-8866-53BC46C7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64" y="1070968"/>
            <a:ext cx="265171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689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AA68-ABB5-4DA7-B4E1-81A10348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Low-voltage </a:t>
            </a:r>
            <a:r>
              <a:rPr lang="en-US" dirty="0" err="1"/>
              <a:t>Cascode</a:t>
            </a:r>
            <a:r>
              <a:rPr lang="en-US" dirty="0"/>
              <a:t> – Weak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027A8-2EEF-465A-8AE0-4225D2DB572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3429000"/>
                <a:ext cx="3886200" cy="287655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Assuming all transistors are biased in weak inversion and in saturation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required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6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can be realized as shown on the right with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𝑉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𝑅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𝑈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⋅</m:t>
                      </m:r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1+2</m:t>
                              </m:r>
                              <m:f>
                                <m:f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cs typeface="Arial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Requires very large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027A8-2EEF-465A-8AE0-4225D2DB5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3429000"/>
                <a:ext cx="3886200" cy="2876550"/>
              </a:xfrm>
              <a:blipFill>
                <a:blip r:embed="rId2"/>
                <a:stretch>
                  <a:fillRect l="-3762" t="-2760" r="-1411" b="-2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87F7B2-7396-467A-A66E-CB3E2DAAF39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3430387"/>
                <a:ext cx="3886200" cy="2878338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Can use additional degree of freedom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by 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resulting in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cs typeface="Arial"/>
                            </a:rPr>
                            <m:t>𝑉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cs typeface="Arial"/>
                            </a:rPr>
                            <m:t>𝑅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cs typeface="Arial"/>
                            </a:rPr>
                            <m:t>𝑈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1+2</m:t>
                                  </m:r>
                                  <m:f>
                                    <m:f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Example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=8</m:t>
                    </m:r>
                  </m:oMath>
                </a14:m>
                <a:r>
                  <a:rPr lang="en-US" dirty="0"/>
                  <a:t> results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87F7B2-7396-467A-A66E-CB3E2DAAF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3430387"/>
                <a:ext cx="3886200" cy="2878338"/>
              </a:xfrm>
              <a:blipFill>
                <a:blip r:embed="rId3"/>
                <a:stretch>
                  <a:fillRect l="-3768" t="-2754" r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5F39-F1D2-4963-A570-7E0362B2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011E5-1B6A-47EE-B1A3-BBAB40DC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5C4DA-B42A-4D89-9915-8B2B9631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85D30-2AA0-41A4-A2C7-6AAE12C3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196752"/>
            <a:ext cx="26654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76F5A44-FCFD-4FA4-ABB1-B56939A3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8864"/>
            <a:ext cx="3819500" cy="20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323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3F80-3F4B-41AD-B368-68E306A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Pseudo-cascade or “Poor Man’s </a:t>
            </a:r>
            <a:r>
              <a:rPr lang="en-US" dirty="0" err="1"/>
              <a:t>Cascode</a:t>
            </a:r>
            <a:r>
              <a:rPr lang="en-US" dirty="0"/>
              <a:t>”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08F6D-6A41-4813-912B-5035E5E59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429000"/>
                <a:ext cx="7915275" cy="2879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2</a:t>
                </a:r>
                <a:r>
                  <a:rPr lang="en-US" dirty="0"/>
                  <a:t> have the same gate voltage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dirty="0"/>
                  <a:t> which means that M</a:t>
                </a:r>
                <a:r>
                  <a:rPr lang="en-US" baseline="-25000" dirty="0"/>
                  <a:t>1</a:t>
                </a:r>
                <a:r>
                  <a:rPr lang="en-US" dirty="0"/>
                  <a:t> is biased in the linear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Assuming M</a:t>
                </a:r>
                <a:r>
                  <a:rPr lang="en-US" baseline="-25000" dirty="0"/>
                  <a:t>2</a:t>
                </a:r>
                <a:r>
                  <a:rPr lang="en-US" dirty="0"/>
                  <a:t> in saturation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 output conductance is given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Since M1 and M2 share the same gate voltage, there is a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(see next slide)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08F6D-6A41-4813-912B-5035E5E59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429000"/>
                <a:ext cx="7915275" cy="2879726"/>
              </a:xfrm>
              <a:blipFill>
                <a:blip r:embed="rId2"/>
                <a:stretch>
                  <a:fillRect l="-1849" t="-2754" r="-161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1519-A40C-4650-9336-7530C490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56E1-D286-4515-960F-33105BD1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3F45-F482-4BD9-9F49-2A29D6B3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0529C3-D10E-4755-9A0B-1984EAB8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40768"/>
            <a:ext cx="3878441" cy="19832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FDB057-2CC5-47AB-A528-887245DD4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511486"/>
            <a:ext cx="2042059" cy="17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67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1476-D609-46FD-AC13-CC08ED94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Pseudo-cascade or “Poor Man’s </a:t>
            </a:r>
            <a:r>
              <a:rPr lang="en-US" dirty="0" err="1"/>
              <a:t>Cascode</a:t>
            </a:r>
            <a:r>
              <a:rPr lang="en-US" dirty="0"/>
              <a:t>”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C7E0-8238-4DA8-86FA-4BFB0F0D3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277251"/>
                <a:ext cx="7915275" cy="3356913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Since M1 and M2 share the same gate voltage, we have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output conductance then writes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can be reduced by making M</a:t>
                </a:r>
                <a:r>
                  <a:rPr lang="en-US" baseline="-25000" dirty="0"/>
                  <a:t>2</a:t>
                </a:r>
                <a:r>
                  <a:rPr lang="en-US" dirty="0"/>
                  <a:t> much wider than M</a:t>
                </a:r>
                <a:r>
                  <a:rPr lang="en-US" baseline="-25000" dirty="0"/>
                  <a:t>1</a:t>
                </a:r>
                <a:r>
                  <a:rPr lang="en-US" dirty="0"/>
                  <a:t> and 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making M</a:t>
                </a:r>
                <a:r>
                  <a:rPr lang="en-US" baseline="-25000" dirty="0"/>
                  <a:t>1</a:t>
                </a:r>
                <a:r>
                  <a:rPr lang="en-US" dirty="0"/>
                  <a:t> longer than M</a:t>
                </a:r>
                <a:r>
                  <a:rPr lang="en-US" baseline="-25000" dirty="0"/>
                  <a:t>2 </a:t>
                </a:r>
                <a:r>
                  <a:rPr lang="en-US" dirty="0"/>
                  <a:t>which allows to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resulting in</a:t>
                </a:r>
              </a:p>
              <a:p>
                <a:pPr marL="0" indent="0" algn="ctr">
                  <a:spcBef>
                    <a:spcPts val="0"/>
                  </a:spcBef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dirty="0"/>
                  <a:t>Note that the first term actually corresponds to the normal </a:t>
                </a:r>
                <a:r>
                  <a:rPr lang="en-US" dirty="0" err="1"/>
                  <a:t>cascode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C7E0-8238-4DA8-86FA-4BFB0F0D3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277251"/>
                <a:ext cx="7915275" cy="3356913"/>
              </a:xfrm>
              <a:blipFill>
                <a:blip r:embed="rId3"/>
                <a:stretch>
                  <a:fillRect l="-1849" t="-327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311B-5702-4E46-B537-55BE9D90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9DEC-72FB-4F95-B0D2-83F9EF10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8807-573A-49FE-ABE6-BDEE8980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4E7DC5-FA10-4889-BB37-7056C19A4CFF}"/>
              </a:ext>
            </a:extLst>
          </p:cNvPr>
          <p:cNvGrpSpPr/>
          <p:nvPr/>
        </p:nvGrpSpPr>
        <p:grpSpPr>
          <a:xfrm>
            <a:off x="2915816" y="1196752"/>
            <a:ext cx="3312368" cy="2064671"/>
            <a:chOff x="3372386" y="1972484"/>
            <a:chExt cx="2637464" cy="16439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070ED4-730C-49F9-83A3-DFC75E81FD2B}"/>
                </a:ext>
              </a:extLst>
            </p:cNvPr>
            <p:cNvSpPr txBox="1"/>
            <p:nvPr/>
          </p:nvSpPr>
          <p:spPr>
            <a:xfrm>
              <a:off x="3979194" y="3346047"/>
              <a:ext cx="646011" cy="2585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>
                  <a:latin typeface="Arial" pitchFamily="34" charset="0"/>
                  <a:cs typeface="Arial" pitchFamily="34" charset="0"/>
                </a:rPr>
                <a:t>D1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1400" i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>
                  <a:latin typeface="Arial" pitchFamily="34" charset="0"/>
                  <a:cs typeface="Arial" pitchFamily="34" charset="0"/>
                </a:rPr>
                <a:t>S2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4AB1FC-BA7B-4D1D-B804-D663D2148512}"/>
                </a:ext>
              </a:extLst>
            </p:cNvPr>
            <p:cNvSpPr txBox="1"/>
            <p:nvPr/>
          </p:nvSpPr>
          <p:spPr>
            <a:xfrm>
              <a:off x="5151025" y="3357941"/>
              <a:ext cx="200376" cy="2585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400" i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graphicFrame>
          <p:nvGraphicFramePr>
            <p:cNvPr id="10" name="Object 23">
              <a:extLst>
                <a:ext uri="{FF2B5EF4-FFF2-40B4-BE49-F238E27FC236}">
                  <a16:creationId xmlns:a16="http://schemas.microsoft.com/office/drawing/2014/main" id="{850256AD-7704-43A3-A07F-206972C1A37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372386" y="1972484"/>
            <a:ext cx="3429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0" name="Equation" r:id="rId4" imgW="672840" imgH="685800" progId="Equation.DSMT4">
                    <p:embed/>
                  </p:oleObj>
                </mc:Choice>
                <mc:Fallback>
                  <p:oleObj name="Equation" r:id="rId4" imgW="672840" imgH="685800" progId="Equation.DSMT4">
                    <p:embed/>
                    <p:pic>
                      <p:nvPicPr>
                        <p:cNvPr id="11" name="Object 23">
                          <a:extLst>
                            <a:ext uri="{FF2B5EF4-FFF2-40B4-BE49-F238E27FC236}">
                              <a16:creationId xmlns:a16="http://schemas.microsoft.com/office/drawing/2014/main" id="{63098960-6566-4A3B-87C4-85D3811D1B94}"/>
                            </a:ext>
                          </a:extLst>
                        </p:cNvPr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2386" y="1972484"/>
                          <a:ext cx="342900" cy="347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6D8F4E07-EBC0-4604-8B23-FEB3C524D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5286" y="3292941"/>
              <a:ext cx="2123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B8841978-FD61-4113-BEA1-159CB0189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1398" y="1982347"/>
              <a:ext cx="0" cy="1379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43F21232-6BF2-4F8B-88C8-D21E6593F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8847" y="2189180"/>
              <a:ext cx="52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146BFD47-EF3D-491B-8DF3-55FE63587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4419" y="3292941"/>
              <a:ext cx="0" cy="3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4D7AA3-6F0D-4F11-B56F-512607458C97}"/>
                </a:ext>
              </a:extLst>
            </p:cNvPr>
            <p:cNvCxnSpPr/>
            <p:nvPr/>
          </p:nvCxnSpPr>
          <p:spPr bwMode="auto">
            <a:xfrm flipV="1">
              <a:off x="4302048" y="2598950"/>
              <a:ext cx="0" cy="72879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F9915D-58CF-4CDA-9E2A-CAC2FCA1354B}"/>
                </a:ext>
              </a:extLst>
            </p:cNvPr>
            <p:cNvSpPr txBox="1"/>
            <p:nvPr/>
          </p:nvSpPr>
          <p:spPr>
            <a:xfrm>
              <a:off x="5889624" y="3216682"/>
              <a:ext cx="120226" cy="2585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400">
                  <a:latin typeface="Arial" pitchFamily="34" charset="0"/>
                  <a:cs typeface="Arial" pitchFamily="34" charset="0"/>
                </a:rPr>
                <a:t>V</a:t>
              </a:r>
              <a:endParaRPr lang="en-US" sz="14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D8674018-88A5-4524-82E2-AFDD03517491}"/>
                </a:ext>
              </a:extLst>
            </p:cNvPr>
            <p:cNvSpPr/>
            <p:nvPr/>
          </p:nvSpPr>
          <p:spPr bwMode="auto">
            <a:xfrm>
              <a:off x="3824767" y="2196606"/>
              <a:ext cx="1427697" cy="1100387"/>
            </a:xfrm>
            <a:custGeom>
              <a:avLst/>
              <a:gdLst>
                <a:gd name="connsiteX0" fmla="*/ 0 w 1869989"/>
                <a:gd name="connsiteY0" fmla="*/ 0 h 1680518"/>
                <a:gd name="connsiteX1" fmla="*/ 1210962 w 1869989"/>
                <a:gd name="connsiteY1" fmla="*/ 1416908 h 1680518"/>
                <a:gd name="connsiteX2" fmla="*/ 1869989 w 1869989"/>
                <a:gd name="connsiteY2" fmla="*/ 1680518 h 1680518"/>
                <a:gd name="connsiteX0" fmla="*/ 0 w 1754659"/>
                <a:gd name="connsiteY0" fmla="*/ 0 h 1696993"/>
                <a:gd name="connsiteX1" fmla="*/ 1210962 w 1754659"/>
                <a:gd name="connsiteY1" fmla="*/ 1416908 h 1696993"/>
                <a:gd name="connsiteX2" fmla="*/ 1754659 w 1754659"/>
                <a:gd name="connsiteY2" fmla="*/ 1696993 h 1696993"/>
                <a:gd name="connsiteX0" fmla="*/ 0 w 1754659"/>
                <a:gd name="connsiteY0" fmla="*/ 0 h 1696993"/>
                <a:gd name="connsiteX1" fmla="*/ 1210962 w 1754659"/>
                <a:gd name="connsiteY1" fmla="*/ 1416908 h 1696993"/>
                <a:gd name="connsiteX2" fmla="*/ 1754659 w 1754659"/>
                <a:gd name="connsiteY2" fmla="*/ 1696993 h 1696993"/>
                <a:gd name="connsiteX0" fmla="*/ 0 w 1853513"/>
                <a:gd name="connsiteY0" fmla="*/ 0 h 1696993"/>
                <a:gd name="connsiteX1" fmla="*/ 1210962 w 1853513"/>
                <a:gd name="connsiteY1" fmla="*/ 1416908 h 1696993"/>
                <a:gd name="connsiteX2" fmla="*/ 1853513 w 1853513"/>
                <a:gd name="connsiteY2" fmla="*/ 1696993 h 1696993"/>
                <a:gd name="connsiteX0" fmla="*/ 0 w 1874656"/>
                <a:gd name="connsiteY0" fmla="*/ 0 h 1696993"/>
                <a:gd name="connsiteX1" fmla="*/ 1210962 w 1874656"/>
                <a:gd name="connsiteY1" fmla="*/ 1416908 h 1696993"/>
                <a:gd name="connsiteX2" fmla="*/ 1874656 w 1874656"/>
                <a:gd name="connsiteY2" fmla="*/ 1696993 h 1696993"/>
                <a:gd name="connsiteX0" fmla="*/ 0 w 1919729"/>
                <a:gd name="connsiteY0" fmla="*/ 0 h 1715726"/>
                <a:gd name="connsiteX1" fmla="*/ 1210962 w 1919729"/>
                <a:gd name="connsiteY1" fmla="*/ 1416908 h 1715726"/>
                <a:gd name="connsiteX2" fmla="*/ 1874656 w 1919729"/>
                <a:gd name="connsiteY2" fmla="*/ 1696993 h 1715726"/>
                <a:gd name="connsiteX3" fmla="*/ 1859703 w 1919729"/>
                <a:gd name="connsiteY3" fmla="*/ 1689566 h 1715726"/>
                <a:gd name="connsiteX0" fmla="*/ 0 w 1943255"/>
                <a:gd name="connsiteY0" fmla="*/ 0 h 1699669"/>
                <a:gd name="connsiteX1" fmla="*/ 1210962 w 1943255"/>
                <a:gd name="connsiteY1" fmla="*/ 1416908 h 1699669"/>
                <a:gd name="connsiteX2" fmla="*/ 1874656 w 1943255"/>
                <a:gd name="connsiteY2" fmla="*/ 1696993 h 1699669"/>
                <a:gd name="connsiteX3" fmla="*/ 1928415 w 1943255"/>
                <a:gd name="connsiteY3" fmla="*/ 1192725 h 1699669"/>
                <a:gd name="connsiteX0" fmla="*/ 0 w 1874656"/>
                <a:gd name="connsiteY0" fmla="*/ 0 h 1696993"/>
                <a:gd name="connsiteX1" fmla="*/ 1210962 w 1874656"/>
                <a:gd name="connsiteY1" fmla="*/ 1416908 h 1696993"/>
                <a:gd name="connsiteX2" fmla="*/ 1874656 w 1874656"/>
                <a:gd name="connsiteY2" fmla="*/ 1696993 h 1696993"/>
                <a:gd name="connsiteX0" fmla="*/ 0 w 1858799"/>
                <a:gd name="connsiteY0" fmla="*/ 0 h 1686422"/>
                <a:gd name="connsiteX1" fmla="*/ 1210962 w 1858799"/>
                <a:gd name="connsiteY1" fmla="*/ 1416908 h 1686422"/>
                <a:gd name="connsiteX2" fmla="*/ 1858799 w 1858799"/>
                <a:gd name="connsiteY2" fmla="*/ 1686422 h 1686422"/>
                <a:gd name="connsiteX0" fmla="*/ 0 w 1858799"/>
                <a:gd name="connsiteY0" fmla="*/ 0 h 1686422"/>
                <a:gd name="connsiteX1" fmla="*/ 1210962 w 1858799"/>
                <a:gd name="connsiteY1" fmla="*/ 1416908 h 1686422"/>
                <a:gd name="connsiteX2" fmla="*/ 1858799 w 1858799"/>
                <a:gd name="connsiteY2" fmla="*/ 1686422 h 1686422"/>
                <a:gd name="connsiteX0" fmla="*/ 0 w 1858799"/>
                <a:gd name="connsiteY0" fmla="*/ 0 h 1686422"/>
                <a:gd name="connsiteX1" fmla="*/ 1210962 w 1858799"/>
                <a:gd name="connsiteY1" fmla="*/ 1416908 h 1686422"/>
                <a:gd name="connsiteX2" fmla="*/ 1858799 w 1858799"/>
                <a:gd name="connsiteY2" fmla="*/ 1686422 h 1686422"/>
                <a:gd name="connsiteX0" fmla="*/ 0 w 1858799"/>
                <a:gd name="connsiteY0" fmla="*/ 0 h 1686422"/>
                <a:gd name="connsiteX1" fmla="*/ 951971 w 1858799"/>
                <a:gd name="connsiteY1" fmla="*/ 1105060 h 1686422"/>
                <a:gd name="connsiteX2" fmla="*/ 1858799 w 1858799"/>
                <a:gd name="connsiteY2" fmla="*/ 1686422 h 1686422"/>
                <a:gd name="connsiteX0" fmla="*/ 0 w 1858799"/>
                <a:gd name="connsiteY0" fmla="*/ 0 h 1686422"/>
                <a:gd name="connsiteX1" fmla="*/ 1353673 w 1858799"/>
                <a:gd name="connsiteY1" fmla="*/ 1443335 h 1686422"/>
                <a:gd name="connsiteX2" fmla="*/ 1858799 w 1858799"/>
                <a:gd name="connsiteY2" fmla="*/ 1686422 h 1686422"/>
                <a:gd name="connsiteX0" fmla="*/ 0 w 1858799"/>
                <a:gd name="connsiteY0" fmla="*/ 0 h 1687709"/>
                <a:gd name="connsiteX1" fmla="*/ 1353673 w 1858799"/>
                <a:gd name="connsiteY1" fmla="*/ 1443335 h 1687709"/>
                <a:gd name="connsiteX2" fmla="*/ 1858799 w 1858799"/>
                <a:gd name="connsiteY2" fmla="*/ 1686422 h 1687709"/>
                <a:gd name="connsiteX0" fmla="*/ 0 w 1858799"/>
                <a:gd name="connsiteY0" fmla="*/ 0 h 1687709"/>
                <a:gd name="connsiteX1" fmla="*/ 1353673 w 1858799"/>
                <a:gd name="connsiteY1" fmla="*/ 1443335 h 1687709"/>
                <a:gd name="connsiteX2" fmla="*/ 1858799 w 1858799"/>
                <a:gd name="connsiteY2" fmla="*/ 1686422 h 1687709"/>
                <a:gd name="connsiteX0" fmla="*/ 0 w 1858799"/>
                <a:gd name="connsiteY0" fmla="*/ 0 h 1686422"/>
                <a:gd name="connsiteX1" fmla="*/ 1353673 w 1858799"/>
                <a:gd name="connsiteY1" fmla="*/ 1443335 h 1686422"/>
                <a:gd name="connsiteX2" fmla="*/ 1858799 w 1858799"/>
                <a:gd name="connsiteY2" fmla="*/ 1686422 h 1686422"/>
                <a:gd name="connsiteX0" fmla="*/ 0 w 45829213"/>
                <a:gd name="connsiteY0" fmla="*/ 0 h 4991030"/>
                <a:gd name="connsiteX1" fmla="*/ 1353673 w 45829213"/>
                <a:gd name="connsiteY1" fmla="*/ 1443335 h 4991030"/>
                <a:gd name="connsiteX2" fmla="*/ 45829213 w 45829213"/>
                <a:gd name="connsiteY2" fmla="*/ 4991030 h 4991030"/>
                <a:gd name="connsiteX0" fmla="*/ 0 w 45829213"/>
                <a:gd name="connsiteY0" fmla="*/ 0 h 4991030"/>
                <a:gd name="connsiteX1" fmla="*/ 15452144 w 45829213"/>
                <a:gd name="connsiteY1" fmla="*/ 1581848 h 4991030"/>
                <a:gd name="connsiteX2" fmla="*/ 45829213 w 45829213"/>
                <a:gd name="connsiteY2" fmla="*/ 4991030 h 4991030"/>
                <a:gd name="connsiteX0" fmla="*/ 0 w 45829213"/>
                <a:gd name="connsiteY0" fmla="*/ 0 h 4991030"/>
                <a:gd name="connsiteX1" fmla="*/ 15452144 w 45829213"/>
                <a:gd name="connsiteY1" fmla="*/ 1581848 h 4991030"/>
                <a:gd name="connsiteX2" fmla="*/ 45829213 w 45829213"/>
                <a:gd name="connsiteY2" fmla="*/ 4991030 h 4991030"/>
                <a:gd name="connsiteX0" fmla="*/ 0 w 45986722"/>
                <a:gd name="connsiteY0" fmla="*/ 0 h 5024523"/>
                <a:gd name="connsiteX1" fmla="*/ 15452144 w 45986722"/>
                <a:gd name="connsiteY1" fmla="*/ 1581848 h 5024523"/>
                <a:gd name="connsiteX2" fmla="*/ 45986722 w 45986722"/>
                <a:gd name="connsiteY2" fmla="*/ 5024523 h 5024523"/>
                <a:gd name="connsiteX0" fmla="*/ 0 w 45986722"/>
                <a:gd name="connsiteY0" fmla="*/ 0 h 5024523"/>
                <a:gd name="connsiteX1" fmla="*/ 15452144 w 45986722"/>
                <a:gd name="connsiteY1" fmla="*/ 1581848 h 5024523"/>
                <a:gd name="connsiteX2" fmla="*/ 45986722 w 45986722"/>
                <a:gd name="connsiteY2" fmla="*/ 5024523 h 5024523"/>
                <a:gd name="connsiteX0" fmla="*/ 0 w 45986722"/>
                <a:gd name="connsiteY0" fmla="*/ 0 h 5024528"/>
                <a:gd name="connsiteX1" fmla="*/ 15452144 w 45986722"/>
                <a:gd name="connsiteY1" fmla="*/ 1581848 h 5024528"/>
                <a:gd name="connsiteX2" fmla="*/ 45986722 w 45986722"/>
                <a:gd name="connsiteY2" fmla="*/ 5024523 h 5024528"/>
                <a:gd name="connsiteX0" fmla="*/ 0 w 45986722"/>
                <a:gd name="connsiteY0" fmla="*/ 0 h 5024528"/>
                <a:gd name="connsiteX1" fmla="*/ 15452144 w 45986722"/>
                <a:gd name="connsiteY1" fmla="*/ 1581848 h 5024528"/>
                <a:gd name="connsiteX2" fmla="*/ 45986722 w 45986722"/>
                <a:gd name="connsiteY2" fmla="*/ 5024523 h 5024528"/>
                <a:gd name="connsiteX0" fmla="*/ 0 w 45986722"/>
                <a:gd name="connsiteY0" fmla="*/ 0 h 5024523"/>
                <a:gd name="connsiteX1" fmla="*/ 45986722 w 45986722"/>
                <a:gd name="connsiteY1" fmla="*/ 5024523 h 5024523"/>
                <a:gd name="connsiteX0" fmla="*/ 0 w 45986722"/>
                <a:gd name="connsiteY0" fmla="*/ 0 h 5024523"/>
                <a:gd name="connsiteX1" fmla="*/ 45986722 w 45986722"/>
                <a:gd name="connsiteY1" fmla="*/ 5024523 h 502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86722" h="5024523">
                  <a:moveTo>
                    <a:pt x="0" y="0"/>
                  </a:moveTo>
                  <a:cubicBezTo>
                    <a:pt x="15328907" y="1674841"/>
                    <a:pt x="38139265" y="5013094"/>
                    <a:pt x="45986722" y="5024523"/>
                  </a:cubicBez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B1B1012-D580-4F96-B06D-ED0EA89F4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868" y="2493770"/>
              <a:ext cx="369803" cy="3997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23">
              <a:extLst>
                <a:ext uri="{FF2B5EF4-FFF2-40B4-BE49-F238E27FC236}">
                  <a16:creationId xmlns:a16="http://schemas.microsoft.com/office/drawing/2014/main" id="{13D44B07-3EB0-4262-A430-D04CBFE0BBD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662016" y="2146108"/>
            <a:ext cx="757238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1" name="Equation" r:id="rId6" imgW="1485720" imgH="685800" progId="Equation.DSMT4">
                    <p:embed/>
                  </p:oleObj>
                </mc:Choice>
                <mc:Fallback>
                  <p:oleObj name="Equation" r:id="rId6" imgW="1485720" imgH="685800" progId="Equation.DSMT4">
                    <p:embed/>
                    <p:pic>
                      <p:nvPicPr>
                        <p:cNvPr id="20" name="Object 23">
                          <a:extLst>
                            <a:ext uri="{FF2B5EF4-FFF2-40B4-BE49-F238E27FC236}">
                              <a16:creationId xmlns:a16="http://schemas.microsoft.com/office/drawing/2014/main" id="{5043BCD6-439D-4993-B5E1-426432801ACD}"/>
                            </a:ext>
                          </a:extLst>
                        </p:cNvPr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016" y="2146108"/>
                          <a:ext cx="757238" cy="347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>
              <a:extLst>
                <a:ext uri="{FF2B5EF4-FFF2-40B4-BE49-F238E27FC236}">
                  <a16:creationId xmlns:a16="http://schemas.microsoft.com/office/drawing/2014/main" id="{333399F3-6EBA-4E8A-82B6-11F65CD86F6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981345" y="2651885"/>
            <a:ext cx="161925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2" name="Equation" r:id="rId8" imgW="317160" imgH="672840" progId="Equation.DSMT4">
                    <p:embed/>
                  </p:oleObj>
                </mc:Choice>
                <mc:Fallback>
                  <p:oleObj name="Equation" r:id="rId8" imgW="317160" imgH="672840" progId="Equation.DSMT4">
                    <p:embed/>
                    <p:pic>
                      <p:nvPicPr>
                        <p:cNvPr id="21" name="Object 23">
                          <a:extLst>
                            <a:ext uri="{FF2B5EF4-FFF2-40B4-BE49-F238E27FC236}">
                              <a16:creationId xmlns:a16="http://schemas.microsoft.com/office/drawing/2014/main" id="{5E096B3E-3F8C-436C-A34B-958C3795919A}"/>
                            </a:ext>
                          </a:extLst>
                        </p:cNvPr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345" y="2651885"/>
                          <a:ext cx="161925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3">
              <a:extLst>
                <a:ext uri="{FF2B5EF4-FFF2-40B4-BE49-F238E27FC236}">
                  <a16:creationId xmlns:a16="http://schemas.microsoft.com/office/drawing/2014/main" id="{08D578FA-5940-49B9-8A60-873BD52ACAA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494108" y="2852545"/>
            <a:ext cx="18256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3" name="Equation" r:id="rId10" imgW="355320" imgH="672840" progId="Equation.DSMT4">
                    <p:embed/>
                  </p:oleObj>
                </mc:Choice>
                <mc:Fallback>
                  <p:oleObj name="Equation" r:id="rId10" imgW="355320" imgH="672840" progId="Equation.DSMT4">
                    <p:embed/>
                    <p:pic>
                      <p:nvPicPr>
                        <p:cNvPr id="22" name="Object 23">
                          <a:extLst>
                            <a:ext uri="{FF2B5EF4-FFF2-40B4-BE49-F238E27FC236}">
                              <a16:creationId xmlns:a16="http://schemas.microsoft.com/office/drawing/2014/main" id="{ED4D5D58-3CF4-484E-A519-73ED77F3175D}"/>
                            </a:ext>
                          </a:extLst>
                        </p:cNvPr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4108" y="2852545"/>
                          <a:ext cx="182563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8C25352-480F-406C-9224-19F0E0A79D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7136" y="1630793"/>
                <a:ext cx="2520280" cy="7621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99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99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drain transconductance of M</a:t>
                </a:r>
                <a:r>
                  <a:rPr lang="en-US" baseline="-25000" dirty="0"/>
                  <a:t>1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8C25352-480F-406C-9224-19F0E0A79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7136" y="1630793"/>
                <a:ext cx="2520280" cy="762115"/>
              </a:xfrm>
              <a:prstGeom prst="rect">
                <a:avLst/>
              </a:prstGeom>
              <a:blipFill>
                <a:blip r:embed="rId12"/>
                <a:stretch>
                  <a:fillRect l="-6295" t="-7200" b="-1120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245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mirrors</a:t>
            </a:r>
          </a:p>
          <a:p>
            <a:r>
              <a:rPr lang="en-US" dirty="0" err="1"/>
              <a:t>Cascode</a:t>
            </a:r>
            <a:r>
              <a:rPr lang="en-US" dirty="0"/>
              <a:t> stage</a:t>
            </a:r>
          </a:p>
          <a:p>
            <a:r>
              <a:rPr lang="en-US" b="1" dirty="0">
                <a:solidFill>
                  <a:srgbClr val="0000FF"/>
                </a:solidFill>
              </a:rPr>
              <a:t>Differential pair</a:t>
            </a:r>
          </a:p>
          <a:p>
            <a:r>
              <a:rPr lang="en-US" dirty="0"/>
              <a:t>Elementary gain cells and source follower</a:t>
            </a:r>
          </a:p>
          <a:p>
            <a:r>
              <a:rPr lang="en-US" dirty="0"/>
              <a:t>Current references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17275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9C968-1F18-4847-89B2-FDA770783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0" y="1091885"/>
            <a:ext cx="5669388" cy="2859263"/>
          </a:xfrm>
          <a:prstGeom prst="rect">
            <a:avLst/>
          </a:prstGeom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77543"/>
            <a:ext cx="1625399" cy="15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/>
          <a:lstStyle/>
          <a:p>
            <a:pPr eaLnBrk="1" hangingPunct="1"/>
            <a:r>
              <a:rPr lang="en-US" dirty="0"/>
              <a:t>Differential Pair – Strong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9124" y="4005064"/>
                <a:ext cx="7915275" cy="2618829"/>
              </a:xfrm>
              <a:prstGeom prst="rect">
                <a:avLst/>
              </a:prstGeom>
            </p:spPr>
            <p:txBody>
              <a:bodyPr vert="horz"/>
              <a:lstStyle/>
              <a:p>
                <a:pPr eaLnBrk="1" hangingPunct="1"/>
                <a:r>
                  <a:rPr lang="en-US" dirty="0"/>
                  <a:t>In </a:t>
                </a:r>
                <a:r>
                  <a:rPr lang="en-US" b="1" dirty="0">
                    <a:solidFill>
                      <a:srgbClr val="0000FF"/>
                    </a:solidFill>
                  </a:rPr>
                  <a:t>strong inversion</a:t>
                </a:r>
                <a:r>
                  <a:rPr lang="en-US" dirty="0"/>
                  <a:t>, the normalized differential output current is given by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</m:t>
                            </m:r>
                          </m:sub>
                        </m:sSub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CH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CH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eaLnBrk="1" hangingPunct="1"/>
                <a:r>
                  <a:rPr lang="en-US" dirty="0"/>
                  <a:t>and the normalized transconductance by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sSubSup>
                          <m:sSubSup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  <m:sup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sSubSup>
                              <m:sSubSup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  <m:sup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fr-CH" sz="1600" dirty="0">
                  <a:ea typeface="Cambria Math" panose="02040503050406030204" pitchFamily="18" charset="0"/>
                </a:endParaRPr>
              </a:p>
              <a:p>
                <a:pPr eaLnBrk="1" hangingPunct="1"/>
                <a:r>
                  <a:rPr lang="en-US" dirty="0"/>
                  <a:t>The linear range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) can be extended by increasing the overdrive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at the cost of a lower current efficiency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005064"/>
                <a:ext cx="7915275" cy="2618829"/>
              </a:xfrm>
              <a:prstGeom prst="rect">
                <a:avLst/>
              </a:prstGeom>
              <a:blipFill>
                <a:blip r:embed="rId5"/>
                <a:stretch>
                  <a:fillRect l="-1849" t="-3023" b="-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2024</a:t>
            </a:r>
            <a:endParaRPr lang="fr-CH" dirty="0"/>
          </a:p>
        </p:txBody>
      </p:sp>
      <p:sp>
        <p:nvSpPr>
          <p:cNvPr id="8201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defTabSz="855663">
              <a:tabLst>
                <a:tab pos="6480175" algn="l"/>
              </a:tabLst>
            </a:pPr>
            <a:r>
              <a:rPr lang="en-US"/>
              <a:t>Advanced Analog Circuit Design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C6340809-3784-45E3-8382-BC498D16BC20}" type="slidenum">
              <a:rPr lang="fr-CH" smtClean="0"/>
              <a:pPr>
                <a:defRPr/>
              </a:pPr>
              <a:t>16</a:t>
            </a:fld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8FFDE5-35B1-4B85-BC2E-155D4D1E8D70}"/>
                  </a:ext>
                </a:extLst>
              </p:cNvPr>
              <p:cNvSpPr txBox="1"/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8FFDE5-35B1-4B85-BC2E-155D4D1E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blipFill>
                <a:blip r:embed="rId6"/>
                <a:stretch>
                  <a:fillRect l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9127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054B4-D00E-45A7-8984-18BA7D5EB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97" y="1090879"/>
            <a:ext cx="5668060" cy="2858593"/>
          </a:xfrm>
          <a:prstGeom prst="rect">
            <a:avLst/>
          </a:prstGeom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77543"/>
            <a:ext cx="1625399" cy="15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/>
          <a:lstStyle/>
          <a:p>
            <a:pPr eaLnBrk="1" hangingPunct="1"/>
            <a:r>
              <a:rPr lang="en-US" dirty="0"/>
              <a:t>Differential Pair – Weak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19124" y="4005064"/>
                <a:ext cx="7915275" cy="2618829"/>
              </a:xfrm>
              <a:prstGeom prst="rect">
                <a:avLst/>
              </a:prstGeom>
            </p:spPr>
            <p:txBody>
              <a:bodyPr vert="horz"/>
              <a:lstStyle/>
              <a:p>
                <a:pPr eaLnBrk="1" hangingPunct="1"/>
                <a:r>
                  <a:rPr lang="en-US" dirty="0"/>
                  <a:t>In </a:t>
                </a:r>
                <a:r>
                  <a:rPr lang="en-US" b="1" dirty="0">
                    <a:solidFill>
                      <a:srgbClr val="0000FF"/>
                    </a:solidFill>
                  </a:rPr>
                  <a:t>weak inversion</a:t>
                </a:r>
                <a:r>
                  <a:rPr lang="en-US" dirty="0"/>
                  <a:t>, the normalized differential output current is given by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eaLnBrk="1" hangingPunct="1"/>
                <a:r>
                  <a:rPr lang="en-US" dirty="0"/>
                  <a:t>and the normalized transconductance by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eaLnBrk="1" hangingPunct="1"/>
                <a:r>
                  <a:rPr lang="en-US" dirty="0"/>
                  <a:t>Although it offers the </a:t>
                </a:r>
                <a:r>
                  <a:rPr lang="en-US" b="1" dirty="0">
                    <a:solidFill>
                      <a:srgbClr val="0000FF"/>
                    </a:solidFill>
                  </a:rPr>
                  <a:t>highest current efficiency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, it has the </a:t>
                </a:r>
                <a:r>
                  <a:rPr lang="en-US" b="1" dirty="0">
                    <a:solidFill>
                      <a:srgbClr val="0000FF"/>
                    </a:solidFill>
                  </a:rPr>
                  <a:t>smallest linear range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≅4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005064"/>
                <a:ext cx="7915275" cy="2618829"/>
              </a:xfrm>
              <a:prstGeom prst="rect">
                <a:avLst/>
              </a:prstGeom>
              <a:blipFill>
                <a:blip r:embed="rId5"/>
                <a:stretch>
                  <a:fillRect l="-1849" t="-3023" r="-1618" b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2024</a:t>
            </a:r>
            <a:endParaRPr lang="fr-CH" dirty="0"/>
          </a:p>
        </p:txBody>
      </p:sp>
      <p:sp>
        <p:nvSpPr>
          <p:cNvPr id="8201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defTabSz="855663">
              <a:tabLst>
                <a:tab pos="6480175" algn="l"/>
              </a:tabLst>
            </a:pPr>
            <a:r>
              <a:rPr lang="en-US"/>
              <a:t>Advanced Analog Circuit Design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CH"/>
              <a:t>Slide </a:t>
            </a:r>
            <a:fld id="{C6340809-3784-45E3-8382-BC498D16BC20}" type="slidenum">
              <a:rPr lang="fr-CH" smtClean="0"/>
              <a:pPr>
                <a:defRPr/>
              </a:pPr>
              <a:t>17</a:t>
            </a:fld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8FFDE5-35B1-4B85-BC2E-155D4D1E8D70}"/>
                  </a:ext>
                </a:extLst>
              </p:cNvPr>
              <p:cNvSpPr txBox="1"/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400" b="0" i="1" smtClean="0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CH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8FFDE5-35B1-4B85-BC2E-155D4D1E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blipFill>
                <a:blip r:embed="rId6"/>
                <a:stretch>
                  <a:fillRect l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13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2419-B56B-4677-A92B-194A16C2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Pair – In All Modes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DC002-DF8D-49BE-BB7D-3E16BF264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1196975"/>
                <a:ext cx="7915275" cy="5426917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An expression of the differential input voltage versus the differential output current that is valid in all modes of operation can be found from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box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Normalizing the voltages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we get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differential voltage is obtained by subtracting the above equations resulting in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Defining the quiescent inversion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of each transistor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𝑖𝑑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𝑠𝑝𝑒𝑐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then write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𝐼𝐶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𝑜𝑑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box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𝐼𝐶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fr-CH" i="1">
                                            <a:latin typeface="Cambria Math" panose="02040503050406030204" pitchFamily="18" charset="0"/>
                                          </a:rPr>
                                          <m:t>𝑜𝑑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box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DC002-DF8D-49BE-BB7D-3E16BF264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1196975"/>
                <a:ext cx="7915275" cy="5426917"/>
              </a:xfrm>
              <a:blipFill>
                <a:blip r:embed="rId2"/>
                <a:stretch>
                  <a:fillRect l="-1849" t="-2020" r="-138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3397-063A-4DE7-9124-4EC1A539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969F-FFF7-42C8-90D7-90C6C0D9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665B-20D2-4644-A5D8-8838B99A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B60FCD-EFE6-441F-A2C8-D6B898CD23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19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Current mirrors</a:t>
            </a:r>
          </a:p>
          <a:p>
            <a:r>
              <a:rPr lang="en-US" dirty="0" err="1"/>
              <a:t>Cascode</a:t>
            </a:r>
            <a:r>
              <a:rPr lang="en-US" dirty="0"/>
              <a:t> stage</a:t>
            </a:r>
          </a:p>
          <a:p>
            <a:r>
              <a:rPr lang="en-US" dirty="0"/>
              <a:t>Differential pair</a:t>
            </a:r>
          </a:p>
          <a:p>
            <a:r>
              <a:rPr lang="en-US" dirty="0"/>
              <a:t>Elementary gain cells and source follower</a:t>
            </a:r>
          </a:p>
          <a:p>
            <a:r>
              <a:rPr lang="en-US" dirty="0"/>
              <a:t>Current references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22121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D21E07-9C07-486D-A787-8BCC4D11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Pair – In All Modes of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20FA9DC4-D419-4496-BB3F-5A01C898A5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4941168"/>
                <a:ext cx="7915275" cy="1440580"/>
              </a:xfrm>
            </p:spPr>
            <p:txBody>
              <a:bodyPr/>
              <a:lstStyle/>
              <a:p>
                <a:r>
                  <a:rPr lang="en-US" dirty="0"/>
                  <a:t>The normalized differential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can be calculated versus the differential input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𝑖𝑑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in all regions of inversion defined by the quiescent inversion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above plot illustrates how moving to strong inversion extends the linear range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20FA9DC4-D419-4496-BB3F-5A01C898A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941168"/>
                <a:ext cx="7915275" cy="1440580"/>
              </a:xfrm>
              <a:blipFill>
                <a:blip r:embed="rId2"/>
                <a:stretch>
                  <a:fillRect l="-1849" t="-35169" r="-2234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D1B5-9EEF-4C5B-98BA-FDB758BA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6BAC7-E5AF-4B1A-9F47-0DB20D1E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Advanced Analog Circuit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DF634-4C60-48DD-8CF7-082ECBBA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9BB60FCD-EFE6-441F-A2C8-D6B898CD23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65975-7437-4F00-A160-9E2814A18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82" y="1200403"/>
            <a:ext cx="6403918" cy="345273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F9E869E6-56FA-45CD-A726-6F90C271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77543"/>
            <a:ext cx="1625399" cy="15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209FAA-83C7-4EB5-B218-2BA555606123}"/>
                  </a:ext>
                </a:extLst>
              </p:cNvPr>
              <p:cNvSpPr txBox="1"/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209FAA-83C7-4EB5-B218-2BA555606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88" y="2675148"/>
                <a:ext cx="1155573" cy="1257908"/>
              </a:xfrm>
              <a:prstGeom prst="rect">
                <a:avLst/>
              </a:prstGeom>
              <a:blipFill>
                <a:blip r:embed="rId5"/>
                <a:stretch>
                  <a:fillRect l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092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FF24-CB4C-415D-A983-49D48E41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Asymmetries – Input Offset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D9269-3711-4023-88AE-9F8AF49A89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214564"/>
                <a:ext cx="7915275" cy="340774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mismatch between the two transistors leads to a difference in the output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𝑜𝑑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). This current mismatch can be compensated by a differential input voltage which is defined as the </a:t>
                </a:r>
                <a:r>
                  <a:rPr lang="en-US" b="1" dirty="0">
                    <a:solidFill>
                      <a:srgbClr val="0000FF"/>
                    </a:solidFill>
                  </a:rPr>
                  <a:t>input-referred offset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𝒐𝒔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SzPct val="100000"/>
                </a:pPr>
                <a:r>
                  <a:rPr lang="en-US" dirty="0"/>
                  <a:t>Such mismatch can be </a:t>
                </a:r>
                <a:r>
                  <a:rPr lang="en-US" b="1" dirty="0">
                    <a:solidFill>
                      <a:srgbClr val="0000FF"/>
                    </a:solidFill>
                  </a:rPr>
                  <a:t>deterministic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and  caused by either a structural asymmetry due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or a functional asymmetry due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(diff. currents imposed in 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pPr>
                  <a:buSzPct val="100000"/>
                </a:pPr>
                <a:r>
                  <a:rPr lang="en-US" dirty="0"/>
                  <a:t>On top of the deterministic mismatch there is also a </a:t>
                </a:r>
                <a:r>
                  <a:rPr lang="en-US" b="1" dirty="0">
                    <a:solidFill>
                      <a:srgbClr val="0000FF"/>
                    </a:solidFill>
                  </a:rPr>
                  <a:t>random</a:t>
                </a:r>
                <a:r>
                  <a:rPr lang="en-US" dirty="0"/>
                  <a:t> mismatch due to parameter fluctuation</a:t>
                </a:r>
              </a:p>
              <a:p>
                <a:r>
                  <a:rPr lang="en-US" dirty="0"/>
                  <a:t>The standard deviation of the offset voltage due to random mismatch is given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𝑜𝑠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box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𝑊𝐿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box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fr-CH" dirty="0"/>
              </a:p>
              <a:p>
                <a:r>
                  <a:rPr lang="en-US" dirty="0"/>
                  <a:t>which is </a:t>
                </a:r>
                <a:r>
                  <a:rPr lang="en-US" b="1" dirty="0">
                    <a:solidFill>
                      <a:srgbClr val="0000FF"/>
                    </a:solidFill>
                  </a:rPr>
                  <a:t>minimum in weak inversion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D9269-3711-4023-88AE-9F8AF49A8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214564"/>
                <a:ext cx="7915275" cy="3407740"/>
              </a:xfrm>
              <a:blipFill>
                <a:blip r:embed="rId2"/>
                <a:stretch>
                  <a:fillRect l="-1541" t="-2683" b="-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5305-4AF6-4B0D-AE78-B7EFE1AE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33AD6-5A1A-4073-9628-B22610F5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481F-5954-405D-8A09-E0BBF00E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608CE-E7EA-454E-AB82-CFE832F1FB3D}"/>
              </a:ext>
            </a:extLst>
          </p:cNvPr>
          <p:cNvGrpSpPr/>
          <p:nvPr/>
        </p:nvGrpSpPr>
        <p:grpSpPr>
          <a:xfrm>
            <a:off x="3215919" y="888623"/>
            <a:ext cx="3064669" cy="2092073"/>
            <a:chOff x="4760409" y="3849517"/>
            <a:chExt cx="3064669" cy="2092073"/>
          </a:xfrm>
        </p:grpSpPr>
        <p:sp>
          <p:nvSpPr>
            <p:cNvPr id="8" name="Line 20">
              <a:extLst>
                <a:ext uri="{FF2B5EF4-FFF2-40B4-BE49-F238E27FC236}">
                  <a16:creationId xmlns:a16="http://schemas.microsoft.com/office/drawing/2014/main" id="{8D920732-5702-4386-AF8C-E200FC18E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172" y="4963690"/>
              <a:ext cx="2692399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5">
              <a:extLst>
                <a:ext uri="{FF2B5EF4-FFF2-40B4-BE49-F238E27FC236}">
                  <a16:creationId xmlns:a16="http://schemas.microsoft.com/office/drawing/2014/main" id="{2B6FD892-E1E2-4A59-BDE7-C47787E44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8329" y="4965279"/>
              <a:ext cx="0" cy="77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0">
              <a:extLst>
                <a:ext uri="{FF2B5EF4-FFF2-40B4-BE49-F238E27FC236}">
                  <a16:creationId xmlns:a16="http://schemas.microsoft.com/office/drawing/2014/main" id="{9AFA8C0B-F39A-4A02-A8D8-4F2FCC40D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1372" y="3985790"/>
              <a:ext cx="1587" cy="195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6696887A-91E6-4775-BA04-9DFB506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409" y="4174703"/>
              <a:ext cx="2701924" cy="1579563"/>
            </a:xfrm>
            <a:custGeom>
              <a:avLst/>
              <a:gdLst>
                <a:gd name="T0" fmla="*/ 5 w 2572"/>
                <a:gd name="T1" fmla="*/ 191 h 1503"/>
                <a:gd name="T2" fmla="*/ 13 w 2572"/>
                <a:gd name="T3" fmla="*/ 190 h 1503"/>
                <a:gd name="T4" fmla="*/ 21 w 2572"/>
                <a:gd name="T5" fmla="*/ 189 h 1503"/>
                <a:gd name="T6" fmla="*/ 28 w 2572"/>
                <a:gd name="T7" fmla="*/ 187 h 1503"/>
                <a:gd name="T8" fmla="*/ 36 w 2572"/>
                <a:gd name="T9" fmla="*/ 186 h 1503"/>
                <a:gd name="T10" fmla="*/ 44 w 2572"/>
                <a:gd name="T11" fmla="*/ 185 h 1503"/>
                <a:gd name="T12" fmla="*/ 51 w 2572"/>
                <a:gd name="T13" fmla="*/ 183 h 1503"/>
                <a:gd name="T14" fmla="*/ 59 w 2572"/>
                <a:gd name="T15" fmla="*/ 181 h 1503"/>
                <a:gd name="T16" fmla="*/ 67 w 2572"/>
                <a:gd name="T17" fmla="*/ 177 h 1503"/>
                <a:gd name="T18" fmla="*/ 74 w 2572"/>
                <a:gd name="T19" fmla="*/ 174 h 1503"/>
                <a:gd name="T20" fmla="*/ 82 w 2572"/>
                <a:gd name="T21" fmla="*/ 171 h 1503"/>
                <a:gd name="T22" fmla="*/ 90 w 2572"/>
                <a:gd name="T23" fmla="*/ 167 h 1503"/>
                <a:gd name="T24" fmla="*/ 98 w 2572"/>
                <a:gd name="T25" fmla="*/ 162 h 1503"/>
                <a:gd name="T26" fmla="*/ 105 w 2572"/>
                <a:gd name="T27" fmla="*/ 156 h 1503"/>
                <a:gd name="T28" fmla="*/ 113 w 2572"/>
                <a:gd name="T29" fmla="*/ 150 h 1503"/>
                <a:gd name="T30" fmla="*/ 121 w 2572"/>
                <a:gd name="T31" fmla="*/ 143 h 1503"/>
                <a:gd name="T32" fmla="*/ 128 w 2572"/>
                <a:gd name="T33" fmla="*/ 135 h 1503"/>
                <a:gd name="T34" fmla="*/ 136 w 2572"/>
                <a:gd name="T35" fmla="*/ 127 h 1503"/>
                <a:gd name="T36" fmla="*/ 144 w 2572"/>
                <a:gd name="T37" fmla="*/ 118 h 1503"/>
                <a:gd name="T38" fmla="*/ 152 w 2572"/>
                <a:gd name="T39" fmla="*/ 110 h 1503"/>
                <a:gd name="T40" fmla="*/ 159 w 2572"/>
                <a:gd name="T41" fmla="*/ 101 h 1503"/>
                <a:gd name="T42" fmla="*/ 167 w 2572"/>
                <a:gd name="T43" fmla="*/ 91 h 1503"/>
                <a:gd name="T44" fmla="*/ 175 w 2572"/>
                <a:gd name="T45" fmla="*/ 81 h 1503"/>
                <a:gd name="T46" fmla="*/ 183 w 2572"/>
                <a:gd name="T47" fmla="*/ 73 h 1503"/>
                <a:gd name="T48" fmla="*/ 190 w 2572"/>
                <a:gd name="T49" fmla="*/ 64 h 1503"/>
                <a:gd name="T50" fmla="*/ 198 w 2572"/>
                <a:gd name="T51" fmla="*/ 56 h 1503"/>
                <a:gd name="T52" fmla="*/ 205 w 2572"/>
                <a:gd name="T53" fmla="*/ 48 h 1503"/>
                <a:gd name="T54" fmla="*/ 213 w 2572"/>
                <a:gd name="T55" fmla="*/ 41 h 1503"/>
                <a:gd name="T56" fmla="*/ 221 w 2572"/>
                <a:gd name="T57" fmla="*/ 35 h 1503"/>
                <a:gd name="T58" fmla="*/ 228 w 2572"/>
                <a:gd name="T59" fmla="*/ 30 h 1503"/>
                <a:gd name="T60" fmla="*/ 236 w 2572"/>
                <a:gd name="T61" fmla="*/ 24 h 1503"/>
                <a:gd name="T62" fmla="*/ 244 w 2572"/>
                <a:gd name="T63" fmla="*/ 20 h 1503"/>
                <a:gd name="T64" fmla="*/ 252 w 2572"/>
                <a:gd name="T65" fmla="*/ 17 h 1503"/>
                <a:gd name="T66" fmla="*/ 259 w 2572"/>
                <a:gd name="T67" fmla="*/ 13 h 1503"/>
                <a:gd name="T68" fmla="*/ 267 w 2572"/>
                <a:gd name="T69" fmla="*/ 11 h 1503"/>
                <a:gd name="T70" fmla="*/ 275 w 2572"/>
                <a:gd name="T71" fmla="*/ 9 h 1503"/>
                <a:gd name="T72" fmla="*/ 283 w 2572"/>
                <a:gd name="T73" fmla="*/ 7 h 1503"/>
                <a:gd name="T74" fmla="*/ 291 w 2572"/>
                <a:gd name="T75" fmla="*/ 5 h 1503"/>
                <a:gd name="T76" fmla="*/ 298 w 2572"/>
                <a:gd name="T77" fmla="*/ 3 h 1503"/>
                <a:gd name="T78" fmla="*/ 306 w 2572"/>
                <a:gd name="T79" fmla="*/ 2 h 1503"/>
                <a:gd name="T80" fmla="*/ 314 w 2572"/>
                <a:gd name="T81" fmla="*/ 1 h 1503"/>
                <a:gd name="T82" fmla="*/ 321 w 2572"/>
                <a:gd name="T83" fmla="*/ 1 h 15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2"/>
                <a:gd name="T127" fmla="*/ 0 h 1503"/>
                <a:gd name="T128" fmla="*/ 2572 w 2572"/>
                <a:gd name="T129" fmla="*/ 1503 h 15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2" h="1503">
                  <a:moveTo>
                    <a:pt x="0" y="1503"/>
                  </a:moveTo>
                  <a:lnTo>
                    <a:pt x="20" y="1501"/>
                  </a:lnTo>
                  <a:lnTo>
                    <a:pt x="41" y="1499"/>
                  </a:lnTo>
                  <a:lnTo>
                    <a:pt x="61" y="1497"/>
                  </a:lnTo>
                  <a:lnTo>
                    <a:pt x="81" y="1495"/>
                  </a:lnTo>
                  <a:lnTo>
                    <a:pt x="101" y="1493"/>
                  </a:lnTo>
                  <a:lnTo>
                    <a:pt x="122" y="1490"/>
                  </a:lnTo>
                  <a:lnTo>
                    <a:pt x="142" y="1488"/>
                  </a:lnTo>
                  <a:lnTo>
                    <a:pt x="162" y="1485"/>
                  </a:lnTo>
                  <a:lnTo>
                    <a:pt x="182" y="1482"/>
                  </a:lnTo>
                  <a:lnTo>
                    <a:pt x="203" y="1479"/>
                  </a:lnTo>
                  <a:lnTo>
                    <a:pt x="223" y="1476"/>
                  </a:lnTo>
                  <a:lnTo>
                    <a:pt x="243" y="1473"/>
                  </a:lnTo>
                  <a:lnTo>
                    <a:pt x="263" y="1469"/>
                  </a:lnTo>
                  <a:lnTo>
                    <a:pt x="284" y="1465"/>
                  </a:lnTo>
                  <a:lnTo>
                    <a:pt x="304" y="1461"/>
                  </a:lnTo>
                  <a:lnTo>
                    <a:pt x="324" y="1457"/>
                  </a:lnTo>
                  <a:lnTo>
                    <a:pt x="344" y="1452"/>
                  </a:lnTo>
                  <a:lnTo>
                    <a:pt x="365" y="1447"/>
                  </a:lnTo>
                  <a:lnTo>
                    <a:pt x="385" y="1442"/>
                  </a:lnTo>
                  <a:lnTo>
                    <a:pt x="405" y="1437"/>
                  </a:lnTo>
                  <a:lnTo>
                    <a:pt x="425" y="1431"/>
                  </a:lnTo>
                  <a:lnTo>
                    <a:pt x="446" y="1425"/>
                  </a:lnTo>
                  <a:lnTo>
                    <a:pt x="466" y="1418"/>
                  </a:lnTo>
                  <a:lnTo>
                    <a:pt x="486" y="1412"/>
                  </a:lnTo>
                  <a:lnTo>
                    <a:pt x="506" y="1404"/>
                  </a:lnTo>
                  <a:lnTo>
                    <a:pt x="527" y="1397"/>
                  </a:lnTo>
                  <a:lnTo>
                    <a:pt x="547" y="1389"/>
                  </a:lnTo>
                  <a:lnTo>
                    <a:pt x="567" y="1381"/>
                  </a:lnTo>
                  <a:lnTo>
                    <a:pt x="587" y="1372"/>
                  </a:lnTo>
                  <a:lnTo>
                    <a:pt x="608" y="1363"/>
                  </a:lnTo>
                  <a:lnTo>
                    <a:pt x="628" y="1353"/>
                  </a:lnTo>
                  <a:lnTo>
                    <a:pt x="648" y="1343"/>
                  </a:lnTo>
                  <a:lnTo>
                    <a:pt x="668" y="1332"/>
                  </a:lnTo>
                  <a:lnTo>
                    <a:pt x="689" y="1321"/>
                  </a:lnTo>
                  <a:lnTo>
                    <a:pt x="709" y="1309"/>
                  </a:lnTo>
                  <a:lnTo>
                    <a:pt x="729" y="1297"/>
                  </a:lnTo>
                  <a:lnTo>
                    <a:pt x="749" y="1284"/>
                  </a:lnTo>
                  <a:lnTo>
                    <a:pt x="770" y="1271"/>
                  </a:lnTo>
                  <a:lnTo>
                    <a:pt x="790" y="1257"/>
                  </a:lnTo>
                  <a:lnTo>
                    <a:pt x="810" y="1242"/>
                  </a:lnTo>
                  <a:lnTo>
                    <a:pt x="830" y="1227"/>
                  </a:lnTo>
                  <a:lnTo>
                    <a:pt x="851" y="1211"/>
                  </a:lnTo>
                  <a:lnTo>
                    <a:pt x="871" y="1195"/>
                  </a:lnTo>
                  <a:lnTo>
                    <a:pt x="891" y="1178"/>
                  </a:lnTo>
                  <a:lnTo>
                    <a:pt x="911" y="1160"/>
                  </a:lnTo>
                  <a:lnTo>
                    <a:pt x="932" y="1142"/>
                  </a:lnTo>
                  <a:lnTo>
                    <a:pt x="952" y="1124"/>
                  </a:lnTo>
                  <a:lnTo>
                    <a:pt x="972" y="1104"/>
                  </a:lnTo>
                  <a:lnTo>
                    <a:pt x="992" y="1085"/>
                  </a:lnTo>
                  <a:lnTo>
                    <a:pt x="1013" y="1064"/>
                  </a:lnTo>
                  <a:lnTo>
                    <a:pt x="1033" y="1043"/>
                  </a:lnTo>
                  <a:lnTo>
                    <a:pt x="1053" y="1022"/>
                  </a:lnTo>
                  <a:lnTo>
                    <a:pt x="1073" y="1000"/>
                  </a:lnTo>
                  <a:lnTo>
                    <a:pt x="1094" y="978"/>
                  </a:lnTo>
                  <a:lnTo>
                    <a:pt x="1114" y="955"/>
                  </a:lnTo>
                  <a:lnTo>
                    <a:pt x="1134" y="932"/>
                  </a:lnTo>
                  <a:lnTo>
                    <a:pt x="1154" y="909"/>
                  </a:lnTo>
                  <a:lnTo>
                    <a:pt x="1175" y="885"/>
                  </a:lnTo>
                  <a:lnTo>
                    <a:pt x="1195" y="861"/>
                  </a:lnTo>
                  <a:lnTo>
                    <a:pt x="1215" y="837"/>
                  </a:lnTo>
                  <a:lnTo>
                    <a:pt x="1235" y="813"/>
                  </a:lnTo>
                  <a:lnTo>
                    <a:pt x="1256" y="788"/>
                  </a:lnTo>
                  <a:lnTo>
                    <a:pt x="1276" y="764"/>
                  </a:lnTo>
                  <a:lnTo>
                    <a:pt x="1296" y="739"/>
                  </a:lnTo>
                  <a:lnTo>
                    <a:pt x="1316" y="715"/>
                  </a:lnTo>
                  <a:lnTo>
                    <a:pt x="1337" y="690"/>
                  </a:lnTo>
                  <a:lnTo>
                    <a:pt x="1357" y="666"/>
                  </a:lnTo>
                  <a:lnTo>
                    <a:pt x="1377" y="642"/>
                  </a:lnTo>
                  <a:lnTo>
                    <a:pt x="1397" y="618"/>
                  </a:lnTo>
                  <a:lnTo>
                    <a:pt x="1418" y="594"/>
                  </a:lnTo>
                  <a:lnTo>
                    <a:pt x="1438" y="571"/>
                  </a:lnTo>
                  <a:lnTo>
                    <a:pt x="1458" y="548"/>
                  </a:lnTo>
                  <a:lnTo>
                    <a:pt x="1478" y="525"/>
                  </a:lnTo>
                  <a:lnTo>
                    <a:pt x="1499" y="503"/>
                  </a:lnTo>
                  <a:lnTo>
                    <a:pt x="1519" y="481"/>
                  </a:lnTo>
                  <a:lnTo>
                    <a:pt x="1539" y="460"/>
                  </a:lnTo>
                  <a:lnTo>
                    <a:pt x="1559" y="439"/>
                  </a:lnTo>
                  <a:lnTo>
                    <a:pt x="1580" y="418"/>
                  </a:lnTo>
                  <a:lnTo>
                    <a:pt x="1600" y="399"/>
                  </a:lnTo>
                  <a:lnTo>
                    <a:pt x="1620" y="379"/>
                  </a:lnTo>
                  <a:lnTo>
                    <a:pt x="1640" y="361"/>
                  </a:lnTo>
                  <a:lnTo>
                    <a:pt x="1661" y="343"/>
                  </a:lnTo>
                  <a:lnTo>
                    <a:pt x="1681" y="325"/>
                  </a:lnTo>
                  <a:lnTo>
                    <a:pt x="1701" y="308"/>
                  </a:lnTo>
                  <a:lnTo>
                    <a:pt x="1721" y="292"/>
                  </a:lnTo>
                  <a:lnTo>
                    <a:pt x="1742" y="276"/>
                  </a:lnTo>
                  <a:lnTo>
                    <a:pt x="1762" y="261"/>
                  </a:lnTo>
                  <a:lnTo>
                    <a:pt x="1782" y="246"/>
                  </a:lnTo>
                  <a:lnTo>
                    <a:pt x="1802" y="232"/>
                  </a:lnTo>
                  <a:lnTo>
                    <a:pt x="1823" y="219"/>
                  </a:lnTo>
                  <a:lnTo>
                    <a:pt x="1843" y="206"/>
                  </a:lnTo>
                  <a:lnTo>
                    <a:pt x="1863" y="194"/>
                  </a:lnTo>
                  <a:lnTo>
                    <a:pt x="1883" y="182"/>
                  </a:lnTo>
                  <a:lnTo>
                    <a:pt x="1904" y="171"/>
                  </a:lnTo>
                  <a:lnTo>
                    <a:pt x="1924" y="160"/>
                  </a:lnTo>
                  <a:lnTo>
                    <a:pt x="1944" y="150"/>
                  </a:lnTo>
                  <a:lnTo>
                    <a:pt x="1964" y="140"/>
                  </a:lnTo>
                  <a:lnTo>
                    <a:pt x="1985" y="131"/>
                  </a:lnTo>
                  <a:lnTo>
                    <a:pt x="2005" y="122"/>
                  </a:lnTo>
                  <a:lnTo>
                    <a:pt x="2025" y="114"/>
                  </a:lnTo>
                  <a:lnTo>
                    <a:pt x="2045" y="106"/>
                  </a:lnTo>
                  <a:lnTo>
                    <a:pt x="2066" y="99"/>
                  </a:lnTo>
                  <a:lnTo>
                    <a:pt x="2086" y="91"/>
                  </a:lnTo>
                  <a:lnTo>
                    <a:pt x="2106" y="85"/>
                  </a:lnTo>
                  <a:lnTo>
                    <a:pt x="2126" y="78"/>
                  </a:lnTo>
                  <a:lnTo>
                    <a:pt x="2147" y="72"/>
                  </a:lnTo>
                  <a:lnTo>
                    <a:pt x="2167" y="66"/>
                  </a:lnTo>
                  <a:lnTo>
                    <a:pt x="2187" y="61"/>
                  </a:lnTo>
                  <a:lnTo>
                    <a:pt x="2207" y="56"/>
                  </a:lnTo>
                  <a:lnTo>
                    <a:pt x="2228" y="51"/>
                  </a:lnTo>
                  <a:lnTo>
                    <a:pt x="2248" y="46"/>
                  </a:lnTo>
                  <a:lnTo>
                    <a:pt x="2268" y="42"/>
                  </a:lnTo>
                  <a:lnTo>
                    <a:pt x="2288" y="38"/>
                  </a:lnTo>
                  <a:lnTo>
                    <a:pt x="2309" y="34"/>
                  </a:lnTo>
                  <a:lnTo>
                    <a:pt x="2329" y="30"/>
                  </a:lnTo>
                  <a:lnTo>
                    <a:pt x="2349" y="27"/>
                  </a:lnTo>
                  <a:lnTo>
                    <a:pt x="2369" y="24"/>
                  </a:lnTo>
                  <a:lnTo>
                    <a:pt x="2390" y="21"/>
                  </a:lnTo>
                  <a:lnTo>
                    <a:pt x="2410" y="18"/>
                  </a:lnTo>
                  <a:lnTo>
                    <a:pt x="2430" y="15"/>
                  </a:lnTo>
                  <a:lnTo>
                    <a:pt x="2450" y="13"/>
                  </a:lnTo>
                  <a:lnTo>
                    <a:pt x="2471" y="10"/>
                  </a:lnTo>
                  <a:lnTo>
                    <a:pt x="2491" y="8"/>
                  </a:lnTo>
                  <a:lnTo>
                    <a:pt x="2511" y="6"/>
                  </a:lnTo>
                  <a:lnTo>
                    <a:pt x="2531" y="4"/>
                  </a:lnTo>
                  <a:lnTo>
                    <a:pt x="2552" y="2"/>
                  </a:lnTo>
                  <a:lnTo>
                    <a:pt x="25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9D1E6466-FC2F-4B6A-B880-C7412265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810" y="4174703"/>
              <a:ext cx="2701924" cy="1579563"/>
            </a:xfrm>
            <a:custGeom>
              <a:avLst/>
              <a:gdLst>
                <a:gd name="T0" fmla="*/ 5 w 2572"/>
                <a:gd name="T1" fmla="*/ 191 h 1503"/>
                <a:gd name="T2" fmla="*/ 13 w 2572"/>
                <a:gd name="T3" fmla="*/ 190 h 1503"/>
                <a:gd name="T4" fmla="*/ 21 w 2572"/>
                <a:gd name="T5" fmla="*/ 189 h 1503"/>
                <a:gd name="T6" fmla="*/ 28 w 2572"/>
                <a:gd name="T7" fmla="*/ 187 h 1503"/>
                <a:gd name="T8" fmla="*/ 36 w 2572"/>
                <a:gd name="T9" fmla="*/ 186 h 1503"/>
                <a:gd name="T10" fmla="*/ 44 w 2572"/>
                <a:gd name="T11" fmla="*/ 185 h 1503"/>
                <a:gd name="T12" fmla="*/ 51 w 2572"/>
                <a:gd name="T13" fmla="*/ 183 h 1503"/>
                <a:gd name="T14" fmla="*/ 59 w 2572"/>
                <a:gd name="T15" fmla="*/ 181 h 1503"/>
                <a:gd name="T16" fmla="*/ 67 w 2572"/>
                <a:gd name="T17" fmla="*/ 177 h 1503"/>
                <a:gd name="T18" fmla="*/ 74 w 2572"/>
                <a:gd name="T19" fmla="*/ 174 h 1503"/>
                <a:gd name="T20" fmla="*/ 82 w 2572"/>
                <a:gd name="T21" fmla="*/ 171 h 1503"/>
                <a:gd name="T22" fmla="*/ 90 w 2572"/>
                <a:gd name="T23" fmla="*/ 167 h 1503"/>
                <a:gd name="T24" fmla="*/ 98 w 2572"/>
                <a:gd name="T25" fmla="*/ 162 h 1503"/>
                <a:gd name="T26" fmla="*/ 105 w 2572"/>
                <a:gd name="T27" fmla="*/ 156 h 1503"/>
                <a:gd name="T28" fmla="*/ 113 w 2572"/>
                <a:gd name="T29" fmla="*/ 150 h 1503"/>
                <a:gd name="T30" fmla="*/ 121 w 2572"/>
                <a:gd name="T31" fmla="*/ 143 h 1503"/>
                <a:gd name="T32" fmla="*/ 128 w 2572"/>
                <a:gd name="T33" fmla="*/ 135 h 1503"/>
                <a:gd name="T34" fmla="*/ 136 w 2572"/>
                <a:gd name="T35" fmla="*/ 127 h 1503"/>
                <a:gd name="T36" fmla="*/ 144 w 2572"/>
                <a:gd name="T37" fmla="*/ 118 h 1503"/>
                <a:gd name="T38" fmla="*/ 152 w 2572"/>
                <a:gd name="T39" fmla="*/ 110 h 1503"/>
                <a:gd name="T40" fmla="*/ 159 w 2572"/>
                <a:gd name="T41" fmla="*/ 101 h 1503"/>
                <a:gd name="T42" fmla="*/ 167 w 2572"/>
                <a:gd name="T43" fmla="*/ 91 h 1503"/>
                <a:gd name="T44" fmla="*/ 175 w 2572"/>
                <a:gd name="T45" fmla="*/ 81 h 1503"/>
                <a:gd name="T46" fmla="*/ 183 w 2572"/>
                <a:gd name="T47" fmla="*/ 73 h 1503"/>
                <a:gd name="T48" fmla="*/ 190 w 2572"/>
                <a:gd name="T49" fmla="*/ 64 h 1503"/>
                <a:gd name="T50" fmla="*/ 198 w 2572"/>
                <a:gd name="T51" fmla="*/ 56 h 1503"/>
                <a:gd name="T52" fmla="*/ 205 w 2572"/>
                <a:gd name="T53" fmla="*/ 48 h 1503"/>
                <a:gd name="T54" fmla="*/ 213 w 2572"/>
                <a:gd name="T55" fmla="*/ 41 h 1503"/>
                <a:gd name="T56" fmla="*/ 221 w 2572"/>
                <a:gd name="T57" fmla="*/ 35 h 1503"/>
                <a:gd name="T58" fmla="*/ 228 w 2572"/>
                <a:gd name="T59" fmla="*/ 30 h 1503"/>
                <a:gd name="T60" fmla="*/ 236 w 2572"/>
                <a:gd name="T61" fmla="*/ 24 h 1503"/>
                <a:gd name="T62" fmla="*/ 244 w 2572"/>
                <a:gd name="T63" fmla="*/ 20 h 1503"/>
                <a:gd name="T64" fmla="*/ 252 w 2572"/>
                <a:gd name="T65" fmla="*/ 17 h 1503"/>
                <a:gd name="T66" fmla="*/ 259 w 2572"/>
                <a:gd name="T67" fmla="*/ 13 h 1503"/>
                <a:gd name="T68" fmla="*/ 267 w 2572"/>
                <a:gd name="T69" fmla="*/ 11 h 1503"/>
                <a:gd name="T70" fmla="*/ 275 w 2572"/>
                <a:gd name="T71" fmla="*/ 9 h 1503"/>
                <a:gd name="T72" fmla="*/ 283 w 2572"/>
                <a:gd name="T73" fmla="*/ 7 h 1503"/>
                <a:gd name="T74" fmla="*/ 291 w 2572"/>
                <a:gd name="T75" fmla="*/ 5 h 1503"/>
                <a:gd name="T76" fmla="*/ 298 w 2572"/>
                <a:gd name="T77" fmla="*/ 3 h 1503"/>
                <a:gd name="T78" fmla="*/ 306 w 2572"/>
                <a:gd name="T79" fmla="*/ 2 h 1503"/>
                <a:gd name="T80" fmla="*/ 314 w 2572"/>
                <a:gd name="T81" fmla="*/ 1 h 1503"/>
                <a:gd name="T82" fmla="*/ 321 w 2572"/>
                <a:gd name="T83" fmla="*/ 1 h 15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2"/>
                <a:gd name="T127" fmla="*/ 0 h 1503"/>
                <a:gd name="T128" fmla="*/ 2572 w 2572"/>
                <a:gd name="T129" fmla="*/ 1503 h 15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2" h="1503">
                  <a:moveTo>
                    <a:pt x="0" y="1503"/>
                  </a:moveTo>
                  <a:lnTo>
                    <a:pt x="20" y="1501"/>
                  </a:lnTo>
                  <a:lnTo>
                    <a:pt x="41" y="1499"/>
                  </a:lnTo>
                  <a:lnTo>
                    <a:pt x="61" y="1497"/>
                  </a:lnTo>
                  <a:lnTo>
                    <a:pt x="81" y="1495"/>
                  </a:lnTo>
                  <a:lnTo>
                    <a:pt x="101" y="1493"/>
                  </a:lnTo>
                  <a:lnTo>
                    <a:pt x="122" y="1490"/>
                  </a:lnTo>
                  <a:lnTo>
                    <a:pt x="142" y="1488"/>
                  </a:lnTo>
                  <a:lnTo>
                    <a:pt x="162" y="1485"/>
                  </a:lnTo>
                  <a:lnTo>
                    <a:pt x="182" y="1482"/>
                  </a:lnTo>
                  <a:lnTo>
                    <a:pt x="203" y="1479"/>
                  </a:lnTo>
                  <a:lnTo>
                    <a:pt x="223" y="1476"/>
                  </a:lnTo>
                  <a:lnTo>
                    <a:pt x="243" y="1473"/>
                  </a:lnTo>
                  <a:lnTo>
                    <a:pt x="263" y="1469"/>
                  </a:lnTo>
                  <a:lnTo>
                    <a:pt x="284" y="1465"/>
                  </a:lnTo>
                  <a:lnTo>
                    <a:pt x="304" y="1461"/>
                  </a:lnTo>
                  <a:lnTo>
                    <a:pt x="324" y="1457"/>
                  </a:lnTo>
                  <a:lnTo>
                    <a:pt x="344" y="1452"/>
                  </a:lnTo>
                  <a:lnTo>
                    <a:pt x="365" y="1447"/>
                  </a:lnTo>
                  <a:lnTo>
                    <a:pt x="385" y="1442"/>
                  </a:lnTo>
                  <a:lnTo>
                    <a:pt x="405" y="1437"/>
                  </a:lnTo>
                  <a:lnTo>
                    <a:pt x="425" y="1431"/>
                  </a:lnTo>
                  <a:lnTo>
                    <a:pt x="446" y="1425"/>
                  </a:lnTo>
                  <a:lnTo>
                    <a:pt x="466" y="1418"/>
                  </a:lnTo>
                  <a:lnTo>
                    <a:pt x="486" y="1412"/>
                  </a:lnTo>
                  <a:lnTo>
                    <a:pt x="506" y="1404"/>
                  </a:lnTo>
                  <a:lnTo>
                    <a:pt x="527" y="1397"/>
                  </a:lnTo>
                  <a:lnTo>
                    <a:pt x="547" y="1389"/>
                  </a:lnTo>
                  <a:lnTo>
                    <a:pt x="567" y="1381"/>
                  </a:lnTo>
                  <a:lnTo>
                    <a:pt x="587" y="1372"/>
                  </a:lnTo>
                  <a:lnTo>
                    <a:pt x="608" y="1363"/>
                  </a:lnTo>
                  <a:lnTo>
                    <a:pt x="628" y="1353"/>
                  </a:lnTo>
                  <a:lnTo>
                    <a:pt x="648" y="1343"/>
                  </a:lnTo>
                  <a:lnTo>
                    <a:pt x="668" y="1332"/>
                  </a:lnTo>
                  <a:lnTo>
                    <a:pt x="689" y="1321"/>
                  </a:lnTo>
                  <a:lnTo>
                    <a:pt x="709" y="1309"/>
                  </a:lnTo>
                  <a:lnTo>
                    <a:pt x="729" y="1297"/>
                  </a:lnTo>
                  <a:lnTo>
                    <a:pt x="749" y="1284"/>
                  </a:lnTo>
                  <a:lnTo>
                    <a:pt x="770" y="1271"/>
                  </a:lnTo>
                  <a:lnTo>
                    <a:pt x="790" y="1257"/>
                  </a:lnTo>
                  <a:lnTo>
                    <a:pt x="810" y="1242"/>
                  </a:lnTo>
                  <a:lnTo>
                    <a:pt x="830" y="1227"/>
                  </a:lnTo>
                  <a:lnTo>
                    <a:pt x="851" y="1211"/>
                  </a:lnTo>
                  <a:lnTo>
                    <a:pt x="871" y="1195"/>
                  </a:lnTo>
                  <a:lnTo>
                    <a:pt x="891" y="1178"/>
                  </a:lnTo>
                  <a:lnTo>
                    <a:pt x="911" y="1160"/>
                  </a:lnTo>
                  <a:lnTo>
                    <a:pt x="932" y="1142"/>
                  </a:lnTo>
                  <a:lnTo>
                    <a:pt x="952" y="1124"/>
                  </a:lnTo>
                  <a:lnTo>
                    <a:pt x="972" y="1104"/>
                  </a:lnTo>
                  <a:lnTo>
                    <a:pt x="992" y="1085"/>
                  </a:lnTo>
                  <a:lnTo>
                    <a:pt x="1013" y="1064"/>
                  </a:lnTo>
                  <a:lnTo>
                    <a:pt x="1033" y="1043"/>
                  </a:lnTo>
                  <a:lnTo>
                    <a:pt x="1053" y="1022"/>
                  </a:lnTo>
                  <a:lnTo>
                    <a:pt x="1073" y="1000"/>
                  </a:lnTo>
                  <a:lnTo>
                    <a:pt x="1094" y="978"/>
                  </a:lnTo>
                  <a:lnTo>
                    <a:pt x="1114" y="955"/>
                  </a:lnTo>
                  <a:lnTo>
                    <a:pt x="1134" y="932"/>
                  </a:lnTo>
                  <a:lnTo>
                    <a:pt x="1154" y="909"/>
                  </a:lnTo>
                  <a:lnTo>
                    <a:pt x="1175" y="885"/>
                  </a:lnTo>
                  <a:lnTo>
                    <a:pt x="1195" y="861"/>
                  </a:lnTo>
                  <a:lnTo>
                    <a:pt x="1215" y="837"/>
                  </a:lnTo>
                  <a:lnTo>
                    <a:pt x="1235" y="813"/>
                  </a:lnTo>
                  <a:lnTo>
                    <a:pt x="1256" y="788"/>
                  </a:lnTo>
                  <a:lnTo>
                    <a:pt x="1276" y="764"/>
                  </a:lnTo>
                  <a:lnTo>
                    <a:pt x="1296" y="739"/>
                  </a:lnTo>
                  <a:lnTo>
                    <a:pt x="1316" y="715"/>
                  </a:lnTo>
                  <a:lnTo>
                    <a:pt x="1337" y="690"/>
                  </a:lnTo>
                  <a:lnTo>
                    <a:pt x="1357" y="666"/>
                  </a:lnTo>
                  <a:lnTo>
                    <a:pt x="1377" y="642"/>
                  </a:lnTo>
                  <a:lnTo>
                    <a:pt x="1397" y="618"/>
                  </a:lnTo>
                  <a:lnTo>
                    <a:pt x="1418" y="594"/>
                  </a:lnTo>
                  <a:lnTo>
                    <a:pt x="1438" y="571"/>
                  </a:lnTo>
                  <a:lnTo>
                    <a:pt x="1458" y="548"/>
                  </a:lnTo>
                  <a:lnTo>
                    <a:pt x="1478" y="525"/>
                  </a:lnTo>
                  <a:lnTo>
                    <a:pt x="1499" y="503"/>
                  </a:lnTo>
                  <a:lnTo>
                    <a:pt x="1519" y="481"/>
                  </a:lnTo>
                  <a:lnTo>
                    <a:pt x="1539" y="460"/>
                  </a:lnTo>
                  <a:lnTo>
                    <a:pt x="1559" y="439"/>
                  </a:lnTo>
                  <a:lnTo>
                    <a:pt x="1580" y="418"/>
                  </a:lnTo>
                  <a:lnTo>
                    <a:pt x="1600" y="399"/>
                  </a:lnTo>
                  <a:lnTo>
                    <a:pt x="1620" y="379"/>
                  </a:lnTo>
                  <a:lnTo>
                    <a:pt x="1640" y="361"/>
                  </a:lnTo>
                  <a:lnTo>
                    <a:pt x="1661" y="343"/>
                  </a:lnTo>
                  <a:lnTo>
                    <a:pt x="1681" y="325"/>
                  </a:lnTo>
                  <a:lnTo>
                    <a:pt x="1701" y="308"/>
                  </a:lnTo>
                  <a:lnTo>
                    <a:pt x="1721" y="292"/>
                  </a:lnTo>
                  <a:lnTo>
                    <a:pt x="1742" y="276"/>
                  </a:lnTo>
                  <a:lnTo>
                    <a:pt x="1762" y="261"/>
                  </a:lnTo>
                  <a:lnTo>
                    <a:pt x="1782" y="246"/>
                  </a:lnTo>
                  <a:lnTo>
                    <a:pt x="1802" y="232"/>
                  </a:lnTo>
                  <a:lnTo>
                    <a:pt x="1823" y="219"/>
                  </a:lnTo>
                  <a:lnTo>
                    <a:pt x="1843" y="206"/>
                  </a:lnTo>
                  <a:lnTo>
                    <a:pt x="1863" y="194"/>
                  </a:lnTo>
                  <a:lnTo>
                    <a:pt x="1883" y="182"/>
                  </a:lnTo>
                  <a:lnTo>
                    <a:pt x="1904" y="171"/>
                  </a:lnTo>
                  <a:lnTo>
                    <a:pt x="1924" y="160"/>
                  </a:lnTo>
                  <a:lnTo>
                    <a:pt x="1944" y="150"/>
                  </a:lnTo>
                  <a:lnTo>
                    <a:pt x="1964" y="140"/>
                  </a:lnTo>
                  <a:lnTo>
                    <a:pt x="1985" y="131"/>
                  </a:lnTo>
                  <a:lnTo>
                    <a:pt x="2005" y="122"/>
                  </a:lnTo>
                  <a:lnTo>
                    <a:pt x="2025" y="114"/>
                  </a:lnTo>
                  <a:lnTo>
                    <a:pt x="2045" y="106"/>
                  </a:lnTo>
                  <a:lnTo>
                    <a:pt x="2066" y="99"/>
                  </a:lnTo>
                  <a:lnTo>
                    <a:pt x="2086" y="91"/>
                  </a:lnTo>
                  <a:lnTo>
                    <a:pt x="2106" y="85"/>
                  </a:lnTo>
                  <a:lnTo>
                    <a:pt x="2126" y="78"/>
                  </a:lnTo>
                  <a:lnTo>
                    <a:pt x="2147" y="72"/>
                  </a:lnTo>
                  <a:lnTo>
                    <a:pt x="2167" y="66"/>
                  </a:lnTo>
                  <a:lnTo>
                    <a:pt x="2187" y="61"/>
                  </a:lnTo>
                  <a:lnTo>
                    <a:pt x="2207" y="56"/>
                  </a:lnTo>
                  <a:lnTo>
                    <a:pt x="2228" y="51"/>
                  </a:lnTo>
                  <a:lnTo>
                    <a:pt x="2248" y="46"/>
                  </a:lnTo>
                  <a:lnTo>
                    <a:pt x="2268" y="42"/>
                  </a:lnTo>
                  <a:lnTo>
                    <a:pt x="2288" y="38"/>
                  </a:lnTo>
                  <a:lnTo>
                    <a:pt x="2309" y="34"/>
                  </a:lnTo>
                  <a:lnTo>
                    <a:pt x="2329" y="30"/>
                  </a:lnTo>
                  <a:lnTo>
                    <a:pt x="2349" y="27"/>
                  </a:lnTo>
                  <a:lnTo>
                    <a:pt x="2369" y="24"/>
                  </a:lnTo>
                  <a:lnTo>
                    <a:pt x="2390" y="21"/>
                  </a:lnTo>
                  <a:lnTo>
                    <a:pt x="2410" y="18"/>
                  </a:lnTo>
                  <a:lnTo>
                    <a:pt x="2430" y="15"/>
                  </a:lnTo>
                  <a:lnTo>
                    <a:pt x="2450" y="13"/>
                  </a:lnTo>
                  <a:lnTo>
                    <a:pt x="2471" y="10"/>
                  </a:lnTo>
                  <a:lnTo>
                    <a:pt x="2491" y="8"/>
                  </a:lnTo>
                  <a:lnTo>
                    <a:pt x="2511" y="6"/>
                  </a:lnTo>
                  <a:lnTo>
                    <a:pt x="2531" y="4"/>
                  </a:lnTo>
                  <a:lnTo>
                    <a:pt x="2552" y="2"/>
                  </a:lnTo>
                  <a:lnTo>
                    <a:pt x="2572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7F74E2-CF60-4026-94C4-FC9CAA54E37D}"/>
                </a:ext>
              </a:extLst>
            </p:cNvPr>
            <p:cNvSpPr txBox="1"/>
            <p:nvPr/>
          </p:nvSpPr>
          <p:spPr>
            <a:xfrm>
              <a:off x="7520507" y="4795983"/>
              <a:ext cx="304571" cy="33541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i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aseline="-25000">
                  <a:latin typeface="Arial" pitchFamily="34" charset="0"/>
                  <a:cs typeface="Arial" pitchFamily="34" charset="0"/>
                </a:rPr>
                <a:t>id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EB9E51-1C74-4211-A832-0792C06EDF5F}"/>
                </a:ext>
              </a:extLst>
            </p:cNvPr>
            <p:cNvSpPr txBox="1"/>
            <p:nvPr/>
          </p:nvSpPr>
          <p:spPr>
            <a:xfrm>
              <a:off x="5724128" y="3849517"/>
              <a:ext cx="259686" cy="33541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i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baseline="-25000">
                  <a:latin typeface="Arial" pitchFamily="34" charset="0"/>
                  <a:cs typeface="Arial" pitchFamily="34" charset="0"/>
                </a:rPr>
                <a:t>od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8A3423-E336-40CE-B159-ADB0686F3AF0}"/>
                </a:ext>
              </a:extLst>
            </p:cNvPr>
            <p:cNvSpPr txBox="1"/>
            <p:nvPr/>
          </p:nvSpPr>
          <p:spPr>
            <a:xfrm>
              <a:off x="6235770" y="5048565"/>
              <a:ext cx="351058" cy="33541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i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aseline="-25000">
                  <a:latin typeface="Arial" pitchFamily="34" charset="0"/>
                  <a:cs typeface="Arial" pitchFamily="34" charset="0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0480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771B5DC-4F15-4837-AF65-5EA264E4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Effects of Asymmetries – CM Input Voltage to DM Output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BB6B9-380B-43D9-8AAC-5BE0F8167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789040"/>
                <a:ext cx="7915275" cy="251968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One of the most interesting property of the differential pair is its ability to reject any input common-mode (CM)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𝑖𝑐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Ideally it fully rejects the CM signal, but due to mismatches and a non-zero admittance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at the common source node, part of the input CM is transformed into a differential output current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BB6B9-380B-43D9-8AAC-5BE0F8167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789040"/>
                <a:ext cx="7915275" cy="2519686"/>
              </a:xfrm>
              <a:blipFill>
                <a:blip r:embed="rId2"/>
                <a:stretch>
                  <a:fillRect l="-1849" t="-799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31D-7691-48DB-BEE9-854FE837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8722-9D20-4B94-89F8-C465C745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A661-ABC6-452A-A5DC-00C4A56D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9A8A8AA-FB74-4082-A2DA-2168D90F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79" y="1268760"/>
            <a:ext cx="2025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587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E4B-BFDF-47BC-B995-B2FD73F0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Asymmetries – Common Mode Rejection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83E01-B7FF-409E-A6A3-C0BEF1BE77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(at least correct at DC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</m:oMath>
                </a14:m>
                <a:r>
                  <a:rPr lang="en-US" dirty="0"/>
                  <a:t>), the CM </a:t>
                </a:r>
                <a:r>
                  <a:rPr lang="en-US" dirty="0" err="1"/>
                  <a:t>transadmittance</a:t>
                </a:r>
                <a:r>
                  <a:rPr lang="en-US" dirty="0"/>
                  <a:t> is given by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𝑖𝑐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dirty="0"/>
                  <a:t>The Common Mode Rejection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𝐶𝑀𝑅𝑅</m:t>
                    </m:r>
                  </m:oMath>
                </a14:m>
                <a:r>
                  <a:rPr lang="en-US" dirty="0"/>
                  <a:t> is given by</a:t>
                </a:r>
              </a:p>
              <a:p>
                <a:pPr marL="0" indent="0" algn="ctr">
                  <a:spcBef>
                    <a:spcPts val="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𝐶𝑀𝑅𝑅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differential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gain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common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mode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gain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dirty="0"/>
                  <a:t>Remembering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in WI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in SI, we get</a:t>
                </a:r>
              </a:p>
              <a:p>
                <a:pPr marL="0" indent="0" algn="ctr">
                  <a:spcBef>
                    <a:spcPts val="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WI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/>
                  <a:t>The causes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mismatch are</a:t>
                </a:r>
              </a:p>
              <a:p>
                <a:pPr lvl="1">
                  <a:buSzPct val="100000"/>
                </a:pPr>
                <a:r>
                  <a:rPr lang="en-US" dirty="0"/>
                  <a:t>structural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or</a:t>
                </a:r>
              </a:p>
              <a:p>
                <a:pPr lvl="1">
                  <a:buSzPct val="100000"/>
                </a:pPr>
                <a:r>
                  <a:rPr lang="en-US" dirty="0"/>
                  <a:t>functional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83E01-B7FF-409E-A6A3-C0BEF1BE7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9" t="-1549" b="-1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4572-82FE-4CFA-81DD-516EAC5A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C0DD-6D7C-4BAA-BC41-9BD24D01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038A-AF38-48B4-870B-B1671FDC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B60FCD-EFE6-441F-A2C8-D6B898CD23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21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mirrors</a:t>
            </a:r>
          </a:p>
          <a:p>
            <a:r>
              <a:rPr lang="en-US" dirty="0" err="1"/>
              <a:t>Cascode</a:t>
            </a:r>
            <a:r>
              <a:rPr lang="en-US" dirty="0"/>
              <a:t> stage</a:t>
            </a:r>
          </a:p>
          <a:p>
            <a:r>
              <a:rPr lang="en-US" dirty="0"/>
              <a:t>Differential pair</a:t>
            </a:r>
          </a:p>
          <a:p>
            <a:r>
              <a:rPr lang="en-US" b="1" dirty="0">
                <a:solidFill>
                  <a:srgbClr val="0000FF"/>
                </a:solidFill>
              </a:rPr>
              <a:t>Elementary gain cells and source follower</a:t>
            </a:r>
          </a:p>
          <a:p>
            <a:r>
              <a:rPr lang="en-US" dirty="0"/>
              <a:t>Current references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999260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Voltage-gain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150"/>
              <p:cNvSpPr>
                <a:spLocks noGrp="1"/>
              </p:cNvSpPr>
              <p:nvPr>
                <p:ph idx="1"/>
              </p:nvPr>
            </p:nvSpPr>
            <p:spPr>
              <a:xfrm>
                <a:off x="619124" y="3429001"/>
                <a:ext cx="7915275" cy="3213448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≅−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is the DC gain,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the cut-off frequency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the unity-gain frequency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The input admittance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is given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Content Placeholder 1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429001"/>
                <a:ext cx="7915275" cy="3213448"/>
              </a:xfrm>
              <a:prstGeom prst="rect">
                <a:avLst/>
              </a:prstGeom>
              <a:blipFill>
                <a:blip r:embed="rId2"/>
                <a:stretch>
                  <a:fillRect l="-1849" t="-759" r="-1541" b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6340809-3784-45E3-8382-BC498D16BC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AC1E82-4F63-487C-B5F2-120EF44C6AA9}"/>
              </a:ext>
            </a:extLst>
          </p:cNvPr>
          <p:cNvGrpSpPr/>
          <p:nvPr/>
        </p:nvGrpSpPr>
        <p:grpSpPr>
          <a:xfrm>
            <a:off x="3355817" y="1015000"/>
            <a:ext cx="2432366" cy="2100543"/>
            <a:chOff x="3185891" y="1015000"/>
            <a:chExt cx="2432366" cy="21005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300FF8-4CB1-464E-A01E-181FFB4C8180}"/>
                </a:ext>
              </a:extLst>
            </p:cNvPr>
            <p:cNvGrpSpPr/>
            <p:nvPr/>
          </p:nvGrpSpPr>
          <p:grpSpPr>
            <a:xfrm>
              <a:off x="3185891" y="1449242"/>
              <a:ext cx="2432366" cy="1666301"/>
              <a:chOff x="3331798" y="1449242"/>
              <a:chExt cx="2432366" cy="1666301"/>
            </a:xfrm>
          </p:grpSpPr>
          <p:sp>
            <p:nvSpPr>
              <p:cNvPr id="72830" name="TextBox 72829"/>
              <p:cNvSpPr txBox="1"/>
              <p:nvPr/>
            </p:nvSpPr>
            <p:spPr>
              <a:xfrm>
                <a:off x="5549362" y="2877605"/>
                <a:ext cx="214802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buNone/>
                </a:pPr>
                <a:r>
                  <a:rPr lang="en-US" sz="1400" i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400" baseline="-25000">
                    <a:latin typeface="Arial" pitchFamily="34" charset="0"/>
                    <a:cs typeface="Arial" pitchFamily="34" charset="0"/>
                  </a:rPr>
                  <a:t>in</a:t>
                </a:r>
              </a:p>
            </p:txBody>
          </p:sp>
          <p:cxnSp>
            <p:nvCxnSpPr>
              <p:cNvPr id="72828" name="Straight Connector 72827"/>
              <p:cNvCxnSpPr/>
              <p:nvPr/>
            </p:nvCxnSpPr>
            <p:spPr bwMode="auto">
              <a:xfrm>
                <a:off x="3619335" y="2993826"/>
                <a:ext cx="194067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flipV="1">
                <a:off x="3741051" y="1715801"/>
                <a:ext cx="0" cy="139974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0" name="TextBox 159"/>
              <p:cNvSpPr txBox="1"/>
              <p:nvPr/>
            </p:nvSpPr>
            <p:spPr>
              <a:xfrm>
                <a:off x="3568316" y="1449242"/>
                <a:ext cx="288541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buNone/>
                </a:pPr>
                <a:r>
                  <a:rPr lang="en-US" sz="1400" i="1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400" baseline="-25000" dirty="0" err="1">
                    <a:latin typeface="Arial" pitchFamily="34" charset="0"/>
                    <a:cs typeface="Arial" pitchFamily="34" charset="0"/>
                  </a:rPr>
                  <a:t>out</a:t>
                </a:r>
                <a:endParaRPr 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3660516" y="1959234"/>
                <a:ext cx="8053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66" name="TextBox 165"/>
              <p:cNvSpPr txBox="1"/>
              <p:nvPr/>
            </p:nvSpPr>
            <p:spPr>
              <a:xfrm>
                <a:off x="3331798" y="1841861"/>
                <a:ext cx="293350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None/>
                </a:pPr>
                <a:r>
                  <a:rPr lang="en-US" sz="1400" i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400" baseline="-25000">
                    <a:latin typeface="Arial" pitchFamily="34" charset="0"/>
                    <a:cs typeface="Arial" pitchFamily="34" charset="0"/>
                  </a:rPr>
                  <a:t>DD</a:t>
                </a:r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3737561" y="1958774"/>
                <a:ext cx="1526415" cy="982111"/>
              </a:xfrm>
              <a:custGeom>
                <a:avLst/>
                <a:gdLst>
                  <a:gd name="connsiteX0" fmla="*/ 0 w 2632668"/>
                  <a:gd name="connsiteY0" fmla="*/ 0 h 1215851"/>
                  <a:gd name="connsiteX1" fmla="*/ 944545 w 2632668"/>
                  <a:gd name="connsiteY1" fmla="*/ 582805 h 1215851"/>
                  <a:gd name="connsiteX2" fmla="*/ 1386672 w 2632668"/>
                  <a:gd name="connsiteY2" fmla="*/ 1130440 h 1215851"/>
                  <a:gd name="connsiteX3" fmla="*/ 1959428 w 2632668"/>
                  <a:gd name="connsiteY3" fmla="*/ 1190730 h 1215851"/>
                  <a:gd name="connsiteX4" fmla="*/ 2632668 w 2632668"/>
                  <a:gd name="connsiteY4" fmla="*/ 1215851 h 1215851"/>
                  <a:gd name="connsiteX0" fmla="*/ 0 w 2632668"/>
                  <a:gd name="connsiteY0" fmla="*/ 0 h 1222878"/>
                  <a:gd name="connsiteX1" fmla="*/ 587828 w 2632668"/>
                  <a:gd name="connsiteY1" fmla="*/ 145702 h 1222878"/>
                  <a:gd name="connsiteX2" fmla="*/ 1386672 w 2632668"/>
                  <a:gd name="connsiteY2" fmla="*/ 1130440 h 1222878"/>
                  <a:gd name="connsiteX3" fmla="*/ 1959428 w 2632668"/>
                  <a:gd name="connsiteY3" fmla="*/ 1190730 h 1222878"/>
                  <a:gd name="connsiteX4" fmla="*/ 2632668 w 2632668"/>
                  <a:gd name="connsiteY4" fmla="*/ 1215851 h 1222878"/>
                  <a:gd name="connsiteX0" fmla="*/ 0 w 2632668"/>
                  <a:gd name="connsiteY0" fmla="*/ 0 h 1207806"/>
                  <a:gd name="connsiteX1" fmla="*/ 587828 w 2632668"/>
                  <a:gd name="connsiteY1" fmla="*/ 130630 h 1207806"/>
                  <a:gd name="connsiteX2" fmla="*/ 1386672 w 2632668"/>
                  <a:gd name="connsiteY2" fmla="*/ 1115368 h 1207806"/>
                  <a:gd name="connsiteX3" fmla="*/ 1959428 w 2632668"/>
                  <a:gd name="connsiteY3" fmla="*/ 1175658 h 1207806"/>
                  <a:gd name="connsiteX4" fmla="*/ 2632668 w 2632668"/>
                  <a:gd name="connsiteY4" fmla="*/ 1200779 h 1207806"/>
                  <a:gd name="connsiteX0" fmla="*/ 0 w 2632668"/>
                  <a:gd name="connsiteY0" fmla="*/ 7131 h 1214937"/>
                  <a:gd name="connsiteX1" fmla="*/ 587828 w 2632668"/>
                  <a:gd name="connsiteY1" fmla="*/ 137761 h 1214937"/>
                  <a:gd name="connsiteX2" fmla="*/ 1386672 w 2632668"/>
                  <a:gd name="connsiteY2" fmla="*/ 1122499 h 1214937"/>
                  <a:gd name="connsiteX3" fmla="*/ 1959428 w 2632668"/>
                  <a:gd name="connsiteY3" fmla="*/ 1182789 h 1214937"/>
                  <a:gd name="connsiteX4" fmla="*/ 2632668 w 2632668"/>
                  <a:gd name="connsiteY4" fmla="*/ 1207910 h 1214937"/>
                  <a:gd name="connsiteX0" fmla="*/ 0 w 2628141"/>
                  <a:gd name="connsiteY0" fmla="*/ 4875 h 1221734"/>
                  <a:gd name="connsiteX1" fmla="*/ 583301 w 2628141"/>
                  <a:gd name="connsiteY1" fmla="*/ 144558 h 1221734"/>
                  <a:gd name="connsiteX2" fmla="*/ 1382145 w 2628141"/>
                  <a:gd name="connsiteY2" fmla="*/ 1129296 h 1221734"/>
                  <a:gd name="connsiteX3" fmla="*/ 1954901 w 2628141"/>
                  <a:gd name="connsiteY3" fmla="*/ 1189586 h 1221734"/>
                  <a:gd name="connsiteX4" fmla="*/ 2628141 w 2628141"/>
                  <a:gd name="connsiteY4" fmla="*/ 1214707 h 1221734"/>
                  <a:gd name="connsiteX0" fmla="*/ 0 w 2628141"/>
                  <a:gd name="connsiteY0" fmla="*/ 0 h 1209832"/>
                  <a:gd name="connsiteX1" fmla="*/ 682889 w 2628141"/>
                  <a:gd name="connsiteY1" fmla="*/ 302645 h 1209832"/>
                  <a:gd name="connsiteX2" fmla="*/ 1382145 w 2628141"/>
                  <a:gd name="connsiteY2" fmla="*/ 1124421 h 1209832"/>
                  <a:gd name="connsiteX3" fmla="*/ 1954901 w 2628141"/>
                  <a:gd name="connsiteY3" fmla="*/ 1184711 h 1209832"/>
                  <a:gd name="connsiteX4" fmla="*/ 2628141 w 2628141"/>
                  <a:gd name="connsiteY4" fmla="*/ 1209832 h 1209832"/>
                  <a:gd name="connsiteX0" fmla="*/ 0 w 2628141"/>
                  <a:gd name="connsiteY0" fmla="*/ 0 h 1209832"/>
                  <a:gd name="connsiteX1" fmla="*/ 682889 w 2628141"/>
                  <a:gd name="connsiteY1" fmla="*/ 302645 h 1209832"/>
                  <a:gd name="connsiteX2" fmla="*/ 1382145 w 2628141"/>
                  <a:gd name="connsiteY2" fmla="*/ 1124421 h 1209832"/>
                  <a:gd name="connsiteX3" fmla="*/ 1954901 w 2628141"/>
                  <a:gd name="connsiteY3" fmla="*/ 1184711 h 1209832"/>
                  <a:gd name="connsiteX4" fmla="*/ 2628141 w 2628141"/>
                  <a:gd name="connsiteY4" fmla="*/ 1209832 h 1209832"/>
                  <a:gd name="connsiteX0" fmla="*/ 0 w 2628141"/>
                  <a:gd name="connsiteY0" fmla="*/ 0 h 1211328"/>
                  <a:gd name="connsiteX1" fmla="*/ 682889 w 2628141"/>
                  <a:gd name="connsiteY1" fmla="*/ 302645 h 1211328"/>
                  <a:gd name="connsiteX2" fmla="*/ 1201076 w 2628141"/>
                  <a:gd name="connsiteY2" fmla="*/ 952405 h 1211328"/>
                  <a:gd name="connsiteX3" fmla="*/ 1954901 w 2628141"/>
                  <a:gd name="connsiteY3" fmla="*/ 1184711 h 1211328"/>
                  <a:gd name="connsiteX4" fmla="*/ 2628141 w 2628141"/>
                  <a:gd name="connsiteY4" fmla="*/ 1209832 h 1211328"/>
                  <a:gd name="connsiteX0" fmla="*/ 0 w 2628141"/>
                  <a:gd name="connsiteY0" fmla="*/ 0 h 1209832"/>
                  <a:gd name="connsiteX1" fmla="*/ 682889 w 2628141"/>
                  <a:gd name="connsiteY1" fmla="*/ 302645 h 1209832"/>
                  <a:gd name="connsiteX2" fmla="*/ 1201076 w 2628141"/>
                  <a:gd name="connsiteY2" fmla="*/ 952405 h 1209832"/>
                  <a:gd name="connsiteX3" fmla="*/ 2628141 w 2628141"/>
                  <a:gd name="connsiteY3" fmla="*/ 1209832 h 1209832"/>
                  <a:gd name="connsiteX0" fmla="*/ 0 w 1962711"/>
                  <a:gd name="connsiteY0" fmla="*/ 0 h 1169091"/>
                  <a:gd name="connsiteX1" fmla="*/ 682889 w 1962711"/>
                  <a:gd name="connsiteY1" fmla="*/ 302645 h 1169091"/>
                  <a:gd name="connsiteX2" fmla="*/ 1201076 w 1962711"/>
                  <a:gd name="connsiteY2" fmla="*/ 952405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82889 w 1962711"/>
                  <a:gd name="connsiteY1" fmla="*/ 302645 h 1169091"/>
                  <a:gd name="connsiteX2" fmla="*/ 1201076 w 1962711"/>
                  <a:gd name="connsiteY2" fmla="*/ 952405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82889 w 1962711"/>
                  <a:gd name="connsiteY1" fmla="*/ 302645 h 1169091"/>
                  <a:gd name="connsiteX2" fmla="*/ 1232764 w 1962711"/>
                  <a:gd name="connsiteY2" fmla="*/ 1024833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82889 w 1962711"/>
                  <a:gd name="connsiteY1" fmla="*/ 302645 h 1169091"/>
                  <a:gd name="connsiteX2" fmla="*/ 1359512 w 1962711"/>
                  <a:gd name="connsiteY2" fmla="*/ 1024833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782477 w 1962711"/>
                  <a:gd name="connsiteY1" fmla="*/ 280012 h 1169091"/>
                  <a:gd name="connsiteX2" fmla="*/ 1359512 w 1962711"/>
                  <a:gd name="connsiteY2" fmla="*/ 1024833 h 1169091"/>
                  <a:gd name="connsiteX3" fmla="*/ 1962711 w 1962711"/>
                  <a:gd name="connsiteY3" fmla="*/ 1169091 h 1169091"/>
                  <a:gd name="connsiteX0" fmla="*/ 0 w 1962711"/>
                  <a:gd name="connsiteY0" fmla="*/ 6323 h 1175414"/>
                  <a:gd name="connsiteX1" fmla="*/ 782477 w 1962711"/>
                  <a:gd name="connsiteY1" fmla="*/ 286335 h 1175414"/>
                  <a:gd name="connsiteX2" fmla="*/ 1359512 w 1962711"/>
                  <a:gd name="connsiteY2" fmla="*/ 1031156 h 1175414"/>
                  <a:gd name="connsiteX3" fmla="*/ 1962711 w 1962711"/>
                  <a:gd name="connsiteY3" fmla="*/ 1175414 h 1175414"/>
                  <a:gd name="connsiteX0" fmla="*/ 0 w 1962711"/>
                  <a:gd name="connsiteY0" fmla="*/ 93 h 1169184"/>
                  <a:gd name="connsiteX1" fmla="*/ 596881 w 1962711"/>
                  <a:gd name="connsiteY1" fmla="*/ 329899 h 1169184"/>
                  <a:gd name="connsiteX2" fmla="*/ 1359512 w 1962711"/>
                  <a:gd name="connsiteY2" fmla="*/ 1024926 h 1169184"/>
                  <a:gd name="connsiteX3" fmla="*/ 1962711 w 1962711"/>
                  <a:gd name="connsiteY3" fmla="*/ 1169184 h 1169184"/>
                  <a:gd name="connsiteX0" fmla="*/ 0 w 1962711"/>
                  <a:gd name="connsiteY0" fmla="*/ 0 h 1169091"/>
                  <a:gd name="connsiteX1" fmla="*/ 678362 w 1962711"/>
                  <a:gd name="connsiteY1" fmla="*/ 456554 h 1169091"/>
                  <a:gd name="connsiteX2" fmla="*/ 1359512 w 1962711"/>
                  <a:gd name="connsiteY2" fmla="*/ 1024833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78362 w 1962711"/>
                  <a:gd name="connsiteY1" fmla="*/ 456554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78362 w 1962711"/>
                  <a:gd name="connsiteY1" fmla="*/ 456554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78362 w 1962711"/>
                  <a:gd name="connsiteY1" fmla="*/ 456554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33095 w 1962711"/>
                  <a:gd name="connsiteY1" fmla="*/ 325278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633095 w 1962711"/>
                  <a:gd name="connsiteY1" fmla="*/ 325278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1962711"/>
                  <a:gd name="connsiteY0" fmla="*/ 0 h 1169091"/>
                  <a:gd name="connsiteX1" fmla="*/ 470133 w 1962711"/>
                  <a:gd name="connsiteY1" fmla="*/ 171369 h 1169091"/>
                  <a:gd name="connsiteX2" fmla="*/ 1182970 w 1962711"/>
                  <a:gd name="connsiteY2" fmla="*/ 979566 h 1169091"/>
                  <a:gd name="connsiteX3" fmla="*/ 1962711 w 1962711"/>
                  <a:gd name="connsiteY3" fmla="*/ 1169091 h 1169091"/>
                  <a:gd name="connsiteX0" fmla="*/ 0 w 60859550"/>
                  <a:gd name="connsiteY0" fmla="*/ 0 h 3884249"/>
                  <a:gd name="connsiteX1" fmla="*/ 470133 w 60859550"/>
                  <a:gd name="connsiteY1" fmla="*/ 171369 h 3884249"/>
                  <a:gd name="connsiteX2" fmla="*/ 1182970 w 60859550"/>
                  <a:gd name="connsiteY2" fmla="*/ 979566 h 3884249"/>
                  <a:gd name="connsiteX3" fmla="*/ 60859550 w 60859550"/>
                  <a:gd name="connsiteY3" fmla="*/ 3884249 h 3884249"/>
                  <a:gd name="connsiteX0" fmla="*/ 2116441 w 62975991"/>
                  <a:gd name="connsiteY0" fmla="*/ 140114 h 4024363"/>
                  <a:gd name="connsiteX1" fmla="*/ 2586574 w 62975991"/>
                  <a:gd name="connsiteY1" fmla="*/ 311483 h 4024363"/>
                  <a:gd name="connsiteX2" fmla="*/ 36050445 w 62975991"/>
                  <a:gd name="connsiteY2" fmla="*/ 3629920 h 4024363"/>
                  <a:gd name="connsiteX3" fmla="*/ 62975991 w 62975991"/>
                  <a:gd name="connsiteY3" fmla="*/ 4024363 h 4024363"/>
                  <a:gd name="connsiteX0" fmla="*/ 2116441 w 62975991"/>
                  <a:gd name="connsiteY0" fmla="*/ 140114 h 4128252"/>
                  <a:gd name="connsiteX1" fmla="*/ 2586574 w 62975991"/>
                  <a:gd name="connsiteY1" fmla="*/ 311483 h 4128252"/>
                  <a:gd name="connsiteX2" fmla="*/ 36050445 w 62975991"/>
                  <a:gd name="connsiteY2" fmla="*/ 3629920 h 4128252"/>
                  <a:gd name="connsiteX3" fmla="*/ 62975991 w 62975991"/>
                  <a:gd name="connsiteY3" fmla="*/ 4024363 h 4128252"/>
                  <a:gd name="connsiteX0" fmla="*/ 2116441 w 62975991"/>
                  <a:gd name="connsiteY0" fmla="*/ 140114 h 4202753"/>
                  <a:gd name="connsiteX1" fmla="*/ 2586574 w 62975991"/>
                  <a:gd name="connsiteY1" fmla="*/ 311483 h 4202753"/>
                  <a:gd name="connsiteX2" fmla="*/ 36050445 w 62975991"/>
                  <a:gd name="connsiteY2" fmla="*/ 3629920 h 4202753"/>
                  <a:gd name="connsiteX3" fmla="*/ 62975991 w 62975991"/>
                  <a:gd name="connsiteY3" fmla="*/ 4024363 h 4202753"/>
                  <a:gd name="connsiteX0" fmla="*/ 2116441 w 62975991"/>
                  <a:gd name="connsiteY0" fmla="*/ 140114 h 4039107"/>
                  <a:gd name="connsiteX1" fmla="*/ 2586574 w 62975991"/>
                  <a:gd name="connsiteY1" fmla="*/ 311483 h 4039107"/>
                  <a:gd name="connsiteX2" fmla="*/ 36050445 w 62975991"/>
                  <a:gd name="connsiteY2" fmla="*/ 3629920 h 4039107"/>
                  <a:gd name="connsiteX3" fmla="*/ 62975991 w 62975991"/>
                  <a:gd name="connsiteY3" fmla="*/ 4024363 h 4039107"/>
                  <a:gd name="connsiteX0" fmla="*/ 2116441 w 62975991"/>
                  <a:gd name="connsiteY0" fmla="*/ 140114 h 4024362"/>
                  <a:gd name="connsiteX1" fmla="*/ 2586574 w 62975991"/>
                  <a:gd name="connsiteY1" fmla="*/ 311483 h 4024362"/>
                  <a:gd name="connsiteX2" fmla="*/ 36050445 w 62975991"/>
                  <a:gd name="connsiteY2" fmla="*/ 3629920 h 4024362"/>
                  <a:gd name="connsiteX3" fmla="*/ 62975991 w 62975991"/>
                  <a:gd name="connsiteY3" fmla="*/ 4024363 h 4024362"/>
                  <a:gd name="connsiteX0" fmla="*/ 945134 w 61804684"/>
                  <a:gd name="connsiteY0" fmla="*/ 0 h 3886812"/>
                  <a:gd name="connsiteX1" fmla="*/ 1415267 w 61804684"/>
                  <a:gd name="connsiteY1" fmla="*/ 171369 h 3886812"/>
                  <a:gd name="connsiteX2" fmla="*/ 19036066 w 61804684"/>
                  <a:gd name="connsiteY2" fmla="*/ 1079126 h 3886812"/>
                  <a:gd name="connsiteX3" fmla="*/ 34879138 w 61804684"/>
                  <a:gd name="connsiteY3" fmla="*/ 3489806 h 3886812"/>
                  <a:gd name="connsiteX4" fmla="*/ 61804684 w 61804684"/>
                  <a:gd name="connsiteY4" fmla="*/ 3884249 h 3886812"/>
                  <a:gd name="connsiteX0" fmla="*/ 0 w 60859550"/>
                  <a:gd name="connsiteY0" fmla="*/ 0 h 3886812"/>
                  <a:gd name="connsiteX1" fmla="*/ 13130179 w 60859550"/>
                  <a:gd name="connsiteY1" fmla="*/ 248213 h 3886812"/>
                  <a:gd name="connsiteX2" fmla="*/ 18090932 w 60859550"/>
                  <a:gd name="connsiteY2" fmla="*/ 1079126 h 3886812"/>
                  <a:gd name="connsiteX3" fmla="*/ 33934004 w 60859550"/>
                  <a:gd name="connsiteY3" fmla="*/ 3489806 h 3886812"/>
                  <a:gd name="connsiteX4" fmla="*/ 60859550 w 60859550"/>
                  <a:gd name="connsiteY4" fmla="*/ 3884249 h 3886812"/>
                  <a:gd name="connsiteX0" fmla="*/ 0 w 60859550"/>
                  <a:gd name="connsiteY0" fmla="*/ 0 h 3886812"/>
                  <a:gd name="connsiteX1" fmla="*/ 13130179 w 60859550"/>
                  <a:gd name="connsiteY1" fmla="*/ 248213 h 3886812"/>
                  <a:gd name="connsiteX2" fmla="*/ 18090932 w 60859550"/>
                  <a:gd name="connsiteY2" fmla="*/ 1079126 h 3886812"/>
                  <a:gd name="connsiteX3" fmla="*/ 33934004 w 60859550"/>
                  <a:gd name="connsiteY3" fmla="*/ 3489806 h 3886812"/>
                  <a:gd name="connsiteX4" fmla="*/ 60859550 w 60859550"/>
                  <a:gd name="connsiteY4" fmla="*/ 3884249 h 3886812"/>
                  <a:gd name="connsiteX0" fmla="*/ 0 w 49575594"/>
                  <a:gd name="connsiteY0" fmla="*/ 1190213 h 3642603"/>
                  <a:gd name="connsiteX1" fmla="*/ 1846223 w 49575594"/>
                  <a:gd name="connsiteY1" fmla="*/ 4004 h 3642603"/>
                  <a:gd name="connsiteX2" fmla="*/ 6806976 w 49575594"/>
                  <a:gd name="connsiteY2" fmla="*/ 834917 h 3642603"/>
                  <a:gd name="connsiteX3" fmla="*/ 22650048 w 49575594"/>
                  <a:gd name="connsiteY3" fmla="*/ 3245597 h 3642603"/>
                  <a:gd name="connsiteX4" fmla="*/ 49575594 w 49575594"/>
                  <a:gd name="connsiteY4" fmla="*/ 3640040 h 3642603"/>
                  <a:gd name="connsiteX0" fmla="*/ 0 w 61134767"/>
                  <a:gd name="connsiteY0" fmla="*/ 0 h 3861197"/>
                  <a:gd name="connsiteX1" fmla="*/ 13405396 w 61134767"/>
                  <a:gd name="connsiteY1" fmla="*/ 222598 h 3861197"/>
                  <a:gd name="connsiteX2" fmla="*/ 18366149 w 61134767"/>
                  <a:gd name="connsiteY2" fmla="*/ 1053511 h 3861197"/>
                  <a:gd name="connsiteX3" fmla="*/ 34209221 w 61134767"/>
                  <a:gd name="connsiteY3" fmla="*/ 3464191 h 3861197"/>
                  <a:gd name="connsiteX4" fmla="*/ 61134767 w 61134767"/>
                  <a:gd name="connsiteY4" fmla="*/ 3858634 h 3861197"/>
                  <a:gd name="connsiteX0" fmla="*/ 0 w 61134767"/>
                  <a:gd name="connsiteY0" fmla="*/ 0 h 3861197"/>
                  <a:gd name="connsiteX1" fmla="*/ 13405396 w 61134767"/>
                  <a:gd name="connsiteY1" fmla="*/ 222598 h 3861197"/>
                  <a:gd name="connsiteX2" fmla="*/ 18366149 w 61134767"/>
                  <a:gd name="connsiteY2" fmla="*/ 1053511 h 3861197"/>
                  <a:gd name="connsiteX3" fmla="*/ 34209221 w 61134767"/>
                  <a:gd name="connsiteY3" fmla="*/ 3464191 h 3861197"/>
                  <a:gd name="connsiteX4" fmla="*/ 61134767 w 61134767"/>
                  <a:gd name="connsiteY4" fmla="*/ 3858634 h 3861197"/>
                  <a:gd name="connsiteX0" fmla="*/ 0 w 61134767"/>
                  <a:gd name="connsiteY0" fmla="*/ 0 h 3861197"/>
                  <a:gd name="connsiteX1" fmla="*/ 12304526 w 61134767"/>
                  <a:gd name="connsiteY1" fmla="*/ 478744 h 3861197"/>
                  <a:gd name="connsiteX2" fmla="*/ 18366149 w 61134767"/>
                  <a:gd name="connsiteY2" fmla="*/ 1053511 h 3861197"/>
                  <a:gd name="connsiteX3" fmla="*/ 34209221 w 61134767"/>
                  <a:gd name="connsiteY3" fmla="*/ 3464191 h 3861197"/>
                  <a:gd name="connsiteX4" fmla="*/ 61134767 w 61134767"/>
                  <a:gd name="connsiteY4" fmla="*/ 3858634 h 3861197"/>
                  <a:gd name="connsiteX0" fmla="*/ 0 w 61134767"/>
                  <a:gd name="connsiteY0" fmla="*/ 0 h 3861197"/>
                  <a:gd name="connsiteX1" fmla="*/ 12304526 w 61134767"/>
                  <a:gd name="connsiteY1" fmla="*/ 478744 h 3861197"/>
                  <a:gd name="connsiteX2" fmla="*/ 18366149 w 61134767"/>
                  <a:gd name="connsiteY2" fmla="*/ 1053511 h 3861197"/>
                  <a:gd name="connsiteX3" fmla="*/ 34209221 w 61134767"/>
                  <a:gd name="connsiteY3" fmla="*/ 3464191 h 3861197"/>
                  <a:gd name="connsiteX4" fmla="*/ 61134767 w 61134767"/>
                  <a:gd name="connsiteY4" fmla="*/ 3858634 h 3861197"/>
                  <a:gd name="connsiteX0" fmla="*/ 0 w 60753163"/>
                  <a:gd name="connsiteY0" fmla="*/ 0 h 3905592"/>
                  <a:gd name="connsiteX1" fmla="*/ 11922922 w 60753163"/>
                  <a:gd name="connsiteY1" fmla="*/ 523139 h 3905592"/>
                  <a:gd name="connsiteX2" fmla="*/ 17984545 w 60753163"/>
                  <a:gd name="connsiteY2" fmla="*/ 1097906 h 3905592"/>
                  <a:gd name="connsiteX3" fmla="*/ 33827617 w 60753163"/>
                  <a:gd name="connsiteY3" fmla="*/ 3508586 h 3905592"/>
                  <a:gd name="connsiteX4" fmla="*/ 60753163 w 60753163"/>
                  <a:gd name="connsiteY4" fmla="*/ 3903029 h 3905592"/>
                  <a:gd name="connsiteX0" fmla="*/ 0 w 60753163"/>
                  <a:gd name="connsiteY0" fmla="*/ 0 h 3905592"/>
                  <a:gd name="connsiteX1" fmla="*/ 11922922 w 60753163"/>
                  <a:gd name="connsiteY1" fmla="*/ 523139 h 3905592"/>
                  <a:gd name="connsiteX2" fmla="*/ 17984545 w 60753163"/>
                  <a:gd name="connsiteY2" fmla="*/ 1097906 h 3905592"/>
                  <a:gd name="connsiteX3" fmla="*/ 33827617 w 60753163"/>
                  <a:gd name="connsiteY3" fmla="*/ 3508586 h 3905592"/>
                  <a:gd name="connsiteX4" fmla="*/ 60753163 w 60753163"/>
                  <a:gd name="connsiteY4" fmla="*/ 3903029 h 3905592"/>
                  <a:gd name="connsiteX0" fmla="*/ 0 w 60753163"/>
                  <a:gd name="connsiteY0" fmla="*/ 0 h 3905592"/>
                  <a:gd name="connsiteX1" fmla="*/ 11922922 w 60753163"/>
                  <a:gd name="connsiteY1" fmla="*/ 523139 h 3905592"/>
                  <a:gd name="connsiteX2" fmla="*/ 17984545 w 60753163"/>
                  <a:gd name="connsiteY2" fmla="*/ 1097906 h 3905592"/>
                  <a:gd name="connsiteX3" fmla="*/ 33827617 w 60753163"/>
                  <a:gd name="connsiteY3" fmla="*/ 3508586 h 3905592"/>
                  <a:gd name="connsiteX4" fmla="*/ 60753163 w 60753163"/>
                  <a:gd name="connsiteY4" fmla="*/ 3903029 h 3905592"/>
                  <a:gd name="connsiteX0" fmla="*/ 0 w 54743066"/>
                  <a:gd name="connsiteY0" fmla="*/ 0 h 3639228"/>
                  <a:gd name="connsiteX1" fmla="*/ 5912825 w 54743066"/>
                  <a:gd name="connsiteY1" fmla="*/ 256775 h 3639228"/>
                  <a:gd name="connsiteX2" fmla="*/ 11974448 w 54743066"/>
                  <a:gd name="connsiteY2" fmla="*/ 831542 h 3639228"/>
                  <a:gd name="connsiteX3" fmla="*/ 27817520 w 54743066"/>
                  <a:gd name="connsiteY3" fmla="*/ 3242222 h 3639228"/>
                  <a:gd name="connsiteX4" fmla="*/ 54743066 w 54743066"/>
                  <a:gd name="connsiteY4" fmla="*/ 3636665 h 3639228"/>
                  <a:gd name="connsiteX0" fmla="*/ 0 w 48830241"/>
                  <a:gd name="connsiteY0" fmla="*/ -1 h 3382452"/>
                  <a:gd name="connsiteX1" fmla="*/ 6061623 w 48830241"/>
                  <a:gd name="connsiteY1" fmla="*/ 574766 h 3382452"/>
                  <a:gd name="connsiteX2" fmla="*/ 21904695 w 48830241"/>
                  <a:gd name="connsiteY2" fmla="*/ 2985446 h 3382452"/>
                  <a:gd name="connsiteX3" fmla="*/ 48830241 w 48830241"/>
                  <a:gd name="connsiteY3" fmla="*/ 3379889 h 3382452"/>
                  <a:gd name="connsiteX0" fmla="*/ 0 w 60754965"/>
                  <a:gd name="connsiteY0" fmla="*/ 0 h 3888539"/>
                  <a:gd name="connsiteX1" fmla="*/ 17986347 w 60754965"/>
                  <a:gd name="connsiteY1" fmla="*/ 1080853 h 3888539"/>
                  <a:gd name="connsiteX2" fmla="*/ 33829419 w 60754965"/>
                  <a:gd name="connsiteY2" fmla="*/ 3491533 h 3888539"/>
                  <a:gd name="connsiteX3" fmla="*/ 60754965 w 60754965"/>
                  <a:gd name="connsiteY3" fmla="*/ 3885976 h 3888539"/>
                  <a:gd name="connsiteX0" fmla="*/ 0 w 60754965"/>
                  <a:gd name="connsiteY0" fmla="*/ 0 h 3888539"/>
                  <a:gd name="connsiteX1" fmla="*/ 17986347 w 60754965"/>
                  <a:gd name="connsiteY1" fmla="*/ 1080853 h 3888539"/>
                  <a:gd name="connsiteX2" fmla="*/ 33829419 w 60754965"/>
                  <a:gd name="connsiteY2" fmla="*/ 3491533 h 3888539"/>
                  <a:gd name="connsiteX3" fmla="*/ 60754965 w 60754965"/>
                  <a:gd name="connsiteY3" fmla="*/ 3885976 h 3888539"/>
                  <a:gd name="connsiteX0" fmla="*/ 0 w 60754965"/>
                  <a:gd name="connsiteY0" fmla="*/ 0 h 3897124"/>
                  <a:gd name="connsiteX1" fmla="*/ 15696790 w 60754965"/>
                  <a:gd name="connsiteY1" fmla="*/ 778978 h 3897124"/>
                  <a:gd name="connsiteX2" fmla="*/ 33829419 w 60754965"/>
                  <a:gd name="connsiteY2" fmla="*/ 3491533 h 3897124"/>
                  <a:gd name="connsiteX3" fmla="*/ 60754965 w 60754965"/>
                  <a:gd name="connsiteY3" fmla="*/ 3885976 h 3897124"/>
                  <a:gd name="connsiteX0" fmla="*/ 0 w 60754965"/>
                  <a:gd name="connsiteY0" fmla="*/ 0 h 3897124"/>
                  <a:gd name="connsiteX1" fmla="*/ 15696790 w 60754965"/>
                  <a:gd name="connsiteY1" fmla="*/ 778978 h 3897124"/>
                  <a:gd name="connsiteX2" fmla="*/ 33829419 w 60754965"/>
                  <a:gd name="connsiteY2" fmla="*/ 3491533 h 3897124"/>
                  <a:gd name="connsiteX3" fmla="*/ 60754965 w 60754965"/>
                  <a:gd name="connsiteY3" fmla="*/ 3885976 h 3897124"/>
                  <a:gd name="connsiteX0" fmla="*/ 0 w 60754965"/>
                  <a:gd name="connsiteY0" fmla="*/ 0 h 3897124"/>
                  <a:gd name="connsiteX1" fmla="*/ 15696790 w 60754965"/>
                  <a:gd name="connsiteY1" fmla="*/ 778978 h 3897124"/>
                  <a:gd name="connsiteX2" fmla="*/ 33829419 w 60754965"/>
                  <a:gd name="connsiteY2" fmla="*/ 3491533 h 3897124"/>
                  <a:gd name="connsiteX3" fmla="*/ 60754965 w 60754965"/>
                  <a:gd name="connsiteY3" fmla="*/ 3885976 h 3897124"/>
                  <a:gd name="connsiteX0" fmla="*/ 0 w 60754965"/>
                  <a:gd name="connsiteY0" fmla="*/ 0 h 3897124"/>
                  <a:gd name="connsiteX1" fmla="*/ 15696790 w 60754965"/>
                  <a:gd name="connsiteY1" fmla="*/ 778978 h 3897124"/>
                  <a:gd name="connsiteX2" fmla="*/ 33829419 w 60754965"/>
                  <a:gd name="connsiteY2" fmla="*/ 3491533 h 3897124"/>
                  <a:gd name="connsiteX3" fmla="*/ 60754965 w 60754965"/>
                  <a:gd name="connsiteY3" fmla="*/ 3885976 h 3897124"/>
                  <a:gd name="connsiteX0" fmla="*/ 0 w 60754965"/>
                  <a:gd name="connsiteY0" fmla="*/ 0 h 3887086"/>
                  <a:gd name="connsiteX1" fmla="*/ 22851631 w 60754965"/>
                  <a:gd name="connsiteY1" fmla="*/ 1160762 h 3887086"/>
                  <a:gd name="connsiteX2" fmla="*/ 33829419 w 60754965"/>
                  <a:gd name="connsiteY2" fmla="*/ 3491533 h 3887086"/>
                  <a:gd name="connsiteX3" fmla="*/ 60754965 w 60754965"/>
                  <a:gd name="connsiteY3" fmla="*/ 3885976 h 3887086"/>
                  <a:gd name="connsiteX0" fmla="*/ 0 w 60754965"/>
                  <a:gd name="connsiteY0" fmla="*/ 16 h 3887102"/>
                  <a:gd name="connsiteX1" fmla="*/ 22851631 w 60754965"/>
                  <a:gd name="connsiteY1" fmla="*/ 1160778 h 3887102"/>
                  <a:gd name="connsiteX2" fmla="*/ 33829419 w 60754965"/>
                  <a:gd name="connsiteY2" fmla="*/ 3491549 h 3887102"/>
                  <a:gd name="connsiteX3" fmla="*/ 60754965 w 60754965"/>
                  <a:gd name="connsiteY3" fmla="*/ 3885992 h 3887102"/>
                  <a:gd name="connsiteX0" fmla="*/ 0 w 60754965"/>
                  <a:gd name="connsiteY0" fmla="*/ 16 h 3889387"/>
                  <a:gd name="connsiteX1" fmla="*/ 22851631 w 60754965"/>
                  <a:gd name="connsiteY1" fmla="*/ 1160778 h 3889387"/>
                  <a:gd name="connsiteX2" fmla="*/ 42701412 w 60754965"/>
                  <a:gd name="connsiteY2" fmla="*/ 3509306 h 3889387"/>
                  <a:gd name="connsiteX3" fmla="*/ 60754965 w 60754965"/>
                  <a:gd name="connsiteY3" fmla="*/ 3885992 h 3889387"/>
                  <a:gd name="connsiteX0" fmla="*/ 0 w 60754965"/>
                  <a:gd name="connsiteY0" fmla="*/ 589 h 3911311"/>
                  <a:gd name="connsiteX1" fmla="*/ 17604743 w 60754965"/>
                  <a:gd name="connsiteY1" fmla="*/ 575356 h 3911311"/>
                  <a:gd name="connsiteX2" fmla="*/ 42701412 w 60754965"/>
                  <a:gd name="connsiteY2" fmla="*/ 3509879 h 3911311"/>
                  <a:gd name="connsiteX3" fmla="*/ 60754965 w 60754965"/>
                  <a:gd name="connsiteY3" fmla="*/ 3886565 h 3911311"/>
                  <a:gd name="connsiteX0" fmla="*/ 0 w 60754965"/>
                  <a:gd name="connsiteY0" fmla="*/ 86 h 3910808"/>
                  <a:gd name="connsiteX1" fmla="*/ 17604743 w 60754965"/>
                  <a:gd name="connsiteY1" fmla="*/ 574853 h 3910808"/>
                  <a:gd name="connsiteX2" fmla="*/ 42701412 w 60754965"/>
                  <a:gd name="connsiteY2" fmla="*/ 3509376 h 3910808"/>
                  <a:gd name="connsiteX3" fmla="*/ 60754965 w 60754965"/>
                  <a:gd name="connsiteY3" fmla="*/ 3886062 h 3910808"/>
                  <a:gd name="connsiteX0" fmla="*/ 0 w 60754965"/>
                  <a:gd name="connsiteY0" fmla="*/ 86 h 3910808"/>
                  <a:gd name="connsiteX1" fmla="*/ 17604743 w 60754965"/>
                  <a:gd name="connsiteY1" fmla="*/ 574853 h 3910808"/>
                  <a:gd name="connsiteX2" fmla="*/ 42701412 w 60754965"/>
                  <a:gd name="connsiteY2" fmla="*/ 3509376 h 3910808"/>
                  <a:gd name="connsiteX3" fmla="*/ 60754965 w 60754965"/>
                  <a:gd name="connsiteY3" fmla="*/ 3886062 h 3910808"/>
                  <a:gd name="connsiteX0" fmla="*/ 0 w 60754965"/>
                  <a:gd name="connsiteY0" fmla="*/ 26 h 3900112"/>
                  <a:gd name="connsiteX1" fmla="*/ 19512696 w 60754965"/>
                  <a:gd name="connsiteY1" fmla="*/ 823398 h 3900112"/>
                  <a:gd name="connsiteX2" fmla="*/ 42701412 w 60754965"/>
                  <a:gd name="connsiteY2" fmla="*/ 3509316 h 3900112"/>
                  <a:gd name="connsiteX3" fmla="*/ 60754965 w 60754965"/>
                  <a:gd name="connsiteY3" fmla="*/ 3886002 h 3900112"/>
                  <a:gd name="connsiteX0" fmla="*/ 0 w 60754965"/>
                  <a:gd name="connsiteY0" fmla="*/ 26 h 3900112"/>
                  <a:gd name="connsiteX1" fmla="*/ 19512696 w 60754965"/>
                  <a:gd name="connsiteY1" fmla="*/ 823398 h 3900112"/>
                  <a:gd name="connsiteX2" fmla="*/ 42701412 w 60754965"/>
                  <a:gd name="connsiteY2" fmla="*/ 3509316 h 3900112"/>
                  <a:gd name="connsiteX3" fmla="*/ 60754965 w 60754965"/>
                  <a:gd name="connsiteY3" fmla="*/ 3886002 h 3900112"/>
                  <a:gd name="connsiteX0" fmla="*/ 0 w 60754965"/>
                  <a:gd name="connsiteY0" fmla="*/ 26 h 3900112"/>
                  <a:gd name="connsiteX1" fmla="*/ 19512696 w 60754965"/>
                  <a:gd name="connsiteY1" fmla="*/ 823398 h 3900112"/>
                  <a:gd name="connsiteX2" fmla="*/ 42701412 w 60754965"/>
                  <a:gd name="connsiteY2" fmla="*/ 3509316 h 3900112"/>
                  <a:gd name="connsiteX3" fmla="*/ 60754965 w 60754965"/>
                  <a:gd name="connsiteY3" fmla="*/ 3886002 h 3900112"/>
                  <a:gd name="connsiteX0" fmla="*/ 0 w 60754965"/>
                  <a:gd name="connsiteY0" fmla="*/ 29 h 3886004"/>
                  <a:gd name="connsiteX1" fmla="*/ 19512696 w 60754965"/>
                  <a:gd name="connsiteY1" fmla="*/ 823401 h 3886004"/>
                  <a:gd name="connsiteX2" fmla="*/ 39792819 w 60754965"/>
                  <a:gd name="connsiteY2" fmla="*/ 3165735 h 3886004"/>
                  <a:gd name="connsiteX3" fmla="*/ 60754965 w 60754965"/>
                  <a:gd name="connsiteY3" fmla="*/ 3886005 h 3886004"/>
                  <a:gd name="connsiteX0" fmla="*/ 0 w 61426174"/>
                  <a:gd name="connsiteY0" fmla="*/ 29 h 3677770"/>
                  <a:gd name="connsiteX1" fmla="*/ 19512696 w 61426174"/>
                  <a:gd name="connsiteY1" fmla="*/ 823401 h 3677770"/>
                  <a:gd name="connsiteX2" fmla="*/ 39792819 w 61426174"/>
                  <a:gd name="connsiteY2" fmla="*/ 3165735 h 3677770"/>
                  <a:gd name="connsiteX3" fmla="*/ 61426174 w 61426174"/>
                  <a:gd name="connsiteY3" fmla="*/ 3677770 h 3677770"/>
                  <a:gd name="connsiteX0" fmla="*/ 0 w 61426174"/>
                  <a:gd name="connsiteY0" fmla="*/ 29 h 3678343"/>
                  <a:gd name="connsiteX1" fmla="*/ 19512696 w 61426174"/>
                  <a:gd name="connsiteY1" fmla="*/ 823401 h 3678343"/>
                  <a:gd name="connsiteX2" fmla="*/ 39792819 w 61426174"/>
                  <a:gd name="connsiteY2" fmla="*/ 3165735 h 3678343"/>
                  <a:gd name="connsiteX3" fmla="*/ 61426174 w 61426174"/>
                  <a:gd name="connsiteY3" fmla="*/ 3677770 h 367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26174" h="3678343">
                    <a:moveTo>
                      <a:pt x="0" y="29"/>
                    </a:moveTo>
                    <a:cubicBezTo>
                      <a:pt x="9341379" y="-3444"/>
                      <a:pt x="12880560" y="295783"/>
                      <a:pt x="19512696" y="823401"/>
                    </a:cubicBezTo>
                    <a:cubicBezTo>
                      <a:pt x="26144833" y="1351019"/>
                      <a:pt x="32807239" y="2690007"/>
                      <a:pt x="39792819" y="3165735"/>
                    </a:cubicBezTo>
                    <a:cubicBezTo>
                      <a:pt x="46778399" y="3641463"/>
                      <a:pt x="53919420" y="3684348"/>
                      <a:pt x="61426174" y="367777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7620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Char char=" "/>
                  <a:tabLst/>
                </a:pPr>
                <a:endParaRPr kumimoji="0" lang="en-US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3116933">
                <a:off x="4184993" y="2205797"/>
                <a:ext cx="609141" cy="2012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buNone/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slope A</a:t>
                </a:r>
                <a:r>
                  <a:rPr lang="en-US" sz="1200" baseline="-25000" dirty="0">
                    <a:latin typeface="Arial" pitchFamily="34" charset="0"/>
                    <a:cs typeface="Arial" pitchFamily="34" charset="0"/>
                  </a:rPr>
                  <a:t>v0</a:t>
                </a: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3286641" y="1015000"/>
              <a:ext cx="2230867" cy="3007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DC Transfer Characteristic</a:t>
              </a:r>
            </a:p>
          </p:txBody>
        </p:sp>
      </p:grpSp>
      <p:pic>
        <p:nvPicPr>
          <p:cNvPr id="72856" name="Picture 1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5" y="1135683"/>
            <a:ext cx="2194827" cy="2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D64AC1-6DC2-44EA-9ADF-76C2F222708F}"/>
              </a:ext>
            </a:extLst>
          </p:cNvPr>
          <p:cNvGrpSpPr/>
          <p:nvPr/>
        </p:nvGrpSpPr>
        <p:grpSpPr>
          <a:xfrm>
            <a:off x="6057320" y="1015000"/>
            <a:ext cx="2622001" cy="2249506"/>
            <a:chOff x="6057320" y="1015000"/>
            <a:chExt cx="2622001" cy="2249506"/>
          </a:xfrm>
        </p:grpSpPr>
        <p:sp>
          <p:nvSpPr>
            <p:cNvPr id="198" name="TextBox 197"/>
            <p:cNvSpPr txBox="1"/>
            <p:nvPr/>
          </p:nvSpPr>
          <p:spPr>
            <a:xfrm>
              <a:off x="6088579" y="1015000"/>
              <a:ext cx="2559483" cy="3007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n-US" sz="1800" dirty="0"/>
                <a:t>Small-signal Transfer Function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200375-2293-4C25-B505-6D11DF59DBD7}"/>
                </a:ext>
              </a:extLst>
            </p:cNvPr>
            <p:cNvGrpSpPr/>
            <p:nvPr/>
          </p:nvGrpSpPr>
          <p:grpSpPr>
            <a:xfrm>
              <a:off x="6057320" y="1449242"/>
              <a:ext cx="2622001" cy="1815264"/>
              <a:chOff x="6376300" y="1477100"/>
              <a:chExt cx="2622001" cy="1815264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8649925" y="2866763"/>
                <a:ext cx="348376" cy="359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400" dirty="0">
                    <a:latin typeface="Symbol" pitchFamily="18" charset="2"/>
                    <a:cs typeface="Arial" pitchFamily="34" charset="0"/>
                  </a:rPr>
                  <a:t>w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sz="1400" baseline="-25000" dirty="0">
                    <a:latin typeface="Arial" pitchFamily="34" charset="0"/>
                    <a:cs typeface="Arial" pitchFamily="34" charset="0"/>
                  </a:rPr>
                  <a:t>(log)</a:t>
                </a:r>
              </a:p>
            </p:txBody>
          </p:sp>
          <p:cxnSp>
            <p:nvCxnSpPr>
              <p:cNvPr id="174" name="Straight Connector 173"/>
              <p:cNvCxnSpPr/>
              <p:nvPr/>
            </p:nvCxnSpPr>
            <p:spPr bwMode="auto">
              <a:xfrm>
                <a:off x="6703666" y="3021684"/>
                <a:ext cx="194067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flipV="1">
                <a:off x="6825383" y="1743659"/>
                <a:ext cx="0" cy="139974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76" name="TextBox 175"/>
              <p:cNvSpPr txBox="1"/>
              <p:nvPr/>
            </p:nvSpPr>
            <p:spPr>
              <a:xfrm>
                <a:off x="6652647" y="1477100"/>
                <a:ext cx="272510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buNone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|</a:t>
                </a:r>
                <a:r>
                  <a:rPr lang="en-US" sz="1400" i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aseline="-25000" dirty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|</a:t>
                </a:r>
                <a:endParaRPr 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6744848" y="1987092"/>
                <a:ext cx="8053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81" name="TextBox 180"/>
              <p:cNvSpPr txBox="1"/>
              <p:nvPr/>
            </p:nvSpPr>
            <p:spPr>
              <a:xfrm>
                <a:off x="6376300" y="1863536"/>
                <a:ext cx="339837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None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|</a:t>
                </a:r>
                <a:r>
                  <a:rPr lang="en-US" sz="1400" i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aseline="-25000" dirty="0">
                    <a:latin typeface="Arial" pitchFamily="34" charset="0"/>
                    <a:cs typeface="Arial" pitchFamily="34" charset="0"/>
                  </a:rPr>
                  <a:t>v0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|</a:t>
                </a:r>
                <a:endParaRPr 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142"/>
              <p:cNvSpPr/>
              <p:nvPr/>
            </p:nvSpPr>
            <p:spPr bwMode="auto">
              <a:xfrm>
                <a:off x="6816673" y="1984127"/>
                <a:ext cx="1527962" cy="1252813"/>
              </a:xfrm>
              <a:custGeom>
                <a:avLst/>
                <a:gdLst>
                  <a:gd name="connsiteX0" fmla="*/ 0 w 1974457"/>
                  <a:gd name="connsiteY0" fmla="*/ 0 h 1464659"/>
                  <a:gd name="connsiteX1" fmla="*/ 0 w 1974457"/>
                  <a:gd name="connsiteY1" fmla="*/ 0 h 1464659"/>
                  <a:gd name="connsiteX2" fmla="*/ 598811 w 1974457"/>
                  <a:gd name="connsiteY2" fmla="*/ 0 h 1464659"/>
                  <a:gd name="connsiteX3" fmla="*/ 1974457 w 1974457"/>
                  <a:gd name="connsiteY3" fmla="*/ 1464659 h 1464659"/>
                  <a:gd name="connsiteX4" fmla="*/ 1974457 w 1974457"/>
                  <a:gd name="connsiteY4" fmla="*/ 1464659 h 1464659"/>
                  <a:gd name="connsiteX5" fmla="*/ 1974457 w 1974457"/>
                  <a:gd name="connsiteY5" fmla="*/ 1464659 h 1464659"/>
                  <a:gd name="connsiteX0" fmla="*/ 0 w 42603594"/>
                  <a:gd name="connsiteY0" fmla="*/ 0 h 1530291"/>
                  <a:gd name="connsiteX1" fmla="*/ 0 w 42603594"/>
                  <a:gd name="connsiteY1" fmla="*/ 0 h 1530291"/>
                  <a:gd name="connsiteX2" fmla="*/ 598811 w 42603594"/>
                  <a:gd name="connsiteY2" fmla="*/ 0 h 1530291"/>
                  <a:gd name="connsiteX3" fmla="*/ 1974457 w 42603594"/>
                  <a:gd name="connsiteY3" fmla="*/ 1464659 h 1530291"/>
                  <a:gd name="connsiteX4" fmla="*/ 1974457 w 42603594"/>
                  <a:gd name="connsiteY4" fmla="*/ 1464659 h 1530291"/>
                  <a:gd name="connsiteX5" fmla="*/ 42603594 w 42603594"/>
                  <a:gd name="connsiteY5" fmla="*/ 1530291 h 1530291"/>
                  <a:gd name="connsiteX0" fmla="*/ 0 w 42603594"/>
                  <a:gd name="connsiteY0" fmla="*/ 32816 h 1563107"/>
                  <a:gd name="connsiteX1" fmla="*/ 0 w 42603594"/>
                  <a:gd name="connsiteY1" fmla="*/ 32816 h 1563107"/>
                  <a:gd name="connsiteX2" fmla="*/ 21691998 w 42603594"/>
                  <a:gd name="connsiteY2" fmla="*/ 0 h 1563107"/>
                  <a:gd name="connsiteX3" fmla="*/ 1974457 w 42603594"/>
                  <a:gd name="connsiteY3" fmla="*/ 1497475 h 1563107"/>
                  <a:gd name="connsiteX4" fmla="*/ 1974457 w 42603594"/>
                  <a:gd name="connsiteY4" fmla="*/ 1497475 h 1563107"/>
                  <a:gd name="connsiteX5" fmla="*/ 42603594 w 42603594"/>
                  <a:gd name="connsiteY5" fmla="*/ 1563107 h 1563107"/>
                  <a:gd name="connsiteX0" fmla="*/ 0 w 42603594"/>
                  <a:gd name="connsiteY0" fmla="*/ 0 h 1530291"/>
                  <a:gd name="connsiteX1" fmla="*/ 0 w 42603594"/>
                  <a:gd name="connsiteY1" fmla="*/ 0 h 1530291"/>
                  <a:gd name="connsiteX2" fmla="*/ 18719124 w 42603594"/>
                  <a:gd name="connsiteY2" fmla="*/ 0 h 1530291"/>
                  <a:gd name="connsiteX3" fmla="*/ 1974457 w 42603594"/>
                  <a:gd name="connsiteY3" fmla="*/ 1464659 h 1530291"/>
                  <a:gd name="connsiteX4" fmla="*/ 1974457 w 42603594"/>
                  <a:gd name="connsiteY4" fmla="*/ 1464659 h 1530291"/>
                  <a:gd name="connsiteX5" fmla="*/ 42603594 w 42603594"/>
                  <a:gd name="connsiteY5" fmla="*/ 1530291 h 1530291"/>
                  <a:gd name="connsiteX0" fmla="*/ 0 w 42603594"/>
                  <a:gd name="connsiteY0" fmla="*/ 16410 h 1546701"/>
                  <a:gd name="connsiteX1" fmla="*/ 0 w 42603594"/>
                  <a:gd name="connsiteY1" fmla="*/ 16410 h 1546701"/>
                  <a:gd name="connsiteX2" fmla="*/ 19426956 w 42603594"/>
                  <a:gd name="connsiteY2" fmla="*/ 0 h 1546701"/>
                  <a:gd name="connsiteX3" fmla="*/ 1974457 w 42603594"/>
                  <a:gd name="connsiteY3" fmla="*/ 1481069 h 1546701"/>
                  <a:gd name="connsiteX4" fmla="*/ 1974457 w 42603594"/>
                  <a:gd name="connsiteY4" fmla="*/ 1481069 h 1546701"/>
                  <a:gd name="connsiteX5" fmla="*/ 42603594 w 42603594"/>
                  <a:gd name="connsiteY5" fmla="*/ 1546701 h 1546701"/>
                  <a:gd name="connsiteX0" fmla="*/ 0 w 42603594"/>
                  <a:gd name="connsiteY0" fmla="*/ 4 h 1530295"/>
                  <a:gd name="connsiteX1" fmla="*/ 0 w 42603594"/>
                  <a:gd name="connsiteY1" fmla="*/ 4 h 1530295"/>
                  <a:gd name="connsiteX2" fmla="*/ 20701040 w 42603594"/>
                  <a:gd name="connsiteY2" fmla="*/ 0 h 1530295"/>
                  <a:gd name="connsiteX3" fmla="*/ 1974457 w 42603594"/>
                  <a:gd name="connsiteY3" fmla="*/ 1464663 h 1530295"/>
                  <a:gd name="connsiteX4" fmla="*/ 1974457 w 42603594"/>
                  <a:gd name="connsiteY4" fmla="*/ 1464663 h 1530295"/>
                  <a:gd name="connsiteX5" fmla="*/ 42603594 w 42603594"/>
                  <a:gd name="connsiteY5" fmla="*/ 1530295 h 1530295"/>
                  <a:gd name="connsiteX0" fmla="*/ 0 w 54919726"/>
                  <a:gd name="connsiteY0" fmla="*/ 4 h 4893995"/>
                  <a:gd name="connsiteX1" fmla="*/ 0 w 54919726"/>
                  <a:gd name="connsiteY1" fmla="*/ 4 h 4893995"/>
                  <a:gd name="connsiteX2" fmla="*/ 20701040 w 54919726"/>
                  <a:gd name="connsiteY2" fmla="*/ 0 h 4893995"/>
                  <a:gd name="connsiteX3" fmla="*/ 1974457 w 54919726"/>
                  <a:gd name="connsiteY3" fmla="*/ 1464663 h 4893995"/>
                  <a:gd name="connsiteX4" fmla="*/ 1974457 w 54919726"/>
                  <a:gd name="connsiteY4" fmla="*/ 1464663 h 4893995"/>
                  <a:gd name="connsiteX5" fmla="*/ 54919726 w 54919726"/>
                  <a:gd name="connsiteY5" fmla="*/ 4893995 h 4893995"/>
                  <a:gd name="connsiteX0" fmla="*/ 0 w 54919726"/>
                  <a:gd name="connsiteY0" fmla="*/ 4 h 4893995"/>
                  <a:gd name="connsiteX1" fmla="*/ 0 w 54919726"/>
                  <a:gd name="connsiteY1" fmla="*/ 4 h 4893995"/>
                  <a:gd name="connsiteX2" fmla="*/ 20701040 w 54919726"/>
                  <a:gd name="connsiteY2" fmla="*/ 0 h 4893995"/>
                  <a:gd name="connsiteX3" fmla="*/ 1974457 w 54919726"/>
                  <a:gd name="connsiteY3" fmla="*/ 1464663 h 4893995"/>
                  <a:gd name="connsiteX4" fmla="*/ 54919726 w 54919726"/>
                  <a:gd name="connsiteY4" fmla="*/ 4893995 h 4893995"/>
                  <a:gd name="connsiteX0" fmla="*/ 0 w 54919726"/>
                  <a:gd name="connsiteY0" fmla="*/ 4 h 4893995"/>
                  <a:gd name="connsiteX1" fmla="*/ 0 w 54919726"/>
                  <a:gd name="connsiteY1" fmla="*/ 4 h 4893995"/>
                  <a:gd name="connsiteX2" fmla="*/ 20701040 w 54919726"/>
                  <a:gd name="connsiteY2" fmla="*/ 0 h 4893995"/>
                  <a:gd name="connsiteX3" fmla="*/ 54919726 w 54919726"/>
                  <a:gd name="connsiteY3" fmla="*/ 4893995 h 4893995"/>
                  <a:gd name="connsiteX0" fmla="*/ 0 w 61856397"/>
                  <a:gd name="connsiteY0" fmla="*/ 4 h 5878495"/>
                  <a:gd name="connsiteX1" fmla="*/ 0 w 61856397"/>
                  <a:gd name="connsiteY1" fmla="*/ 4 h 5878495"/>
                  <a:gd name="connsiteX2" fmla="*/ 20701040 w 61856397"/>
                  <a:gd name="connsiteY2" fmla="*/ 0 h 5878495"/>
                  <a:gd name="connsiteX3" fmla="*/ 61856397 w 61856397"/>
                  <a:gd name="connsiteY3" fmla="*/ 5878495 h 587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856397" h="5878495">
                    <a:moveTo>
                      <a:pt x="0" y="4"/>
                    </a:moveTo>
                    <a:lnTo>
                      <a:pt x="0" y="4"/>
                    </a:lnTo>
                    <a:lnTo>
                      <a:pt x="20701040" y="0"/>
                    </a:lnTo>
                    <a:lnTo>
                      <a:pt x="61856397" y="5878495"/>
                    </a:ln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7620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Char char=" "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cxnSp>
            <p:nvCxnSpPr>
              <p:cNvPr id="145" name="Straight Connector 144"/>
              <p:cNvCxnSpPr>
                <a:stCxn id="143" idx="2"/>
              </p:cNvCxnSpPr>
              <p:nvPr/>
            </p:nvCxnSpPr>
            <p:spPr bwMode="auto">
              <a:xfrm flipH="1">
                <a:off x="7326549" y="1984127"/>
                <a:ext cx="1476" cy="103870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47" name="TextBox 146"/>
              <p:cNvSpPr txBox="1"/>
              <p:nvPr/>
            </p:nvSpPr>
            <p:spPr>
              <a:xfrm>
                <a:off x="7212348" y="3059864"/>
                <a:ext cx="182742" cy="232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buNone/>
                </a:pPr>
                <a:r>
                  <a:rPr lang="en-US" sz="1400" dirty="0" err="1">
                    <a:latin typeface="Symbol" pitchFamily="18" charset="2"/>
                  </a:rPr>
                  <a:t>w</a:t>
                </a:r>
                <a:r>
                  <a:rPr lang="en-US" sz="1400" baseline="-25000" dirty="0" err="1">
                    <a:latin typeface="Arial" pitchFamily="34" charset="0"/>
                    <a:cs typeface="Arial" pitchFamily="34" charset="0"/>
                  </a:rPr>
                  <a:t>c</a:t>
                </a:r>
                <a:endParaRPr 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8117706" y="3059864"/>
                <a:ext cx="190758" cy="232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buNone/>
                </a:pPr>
                <a:r>
                  <a:rPr lang="en-US" sz="1400">
                    <a:latin typeface="Symbol" pitchFamily="18" charset="2"/>
                  </a:rPr>
                  <a:t>w</a:t>
                </a:r>
                <a:r>
                  <a:rPr lang="en-US" sz="1400" baseline="-25000">
                    <a:latin typeface="Arial" pitchFamily="34" charset="0"/>
                    <a:cs typeface="Arial" pitchFamily="34" charset="0"/>
                  </a:rPr>
                  <a:t>u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616750" y="2902670"/>
                <a:ext cx="99386" cy="234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None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1" name="Straight Connector 190"/>
              <p:cNvCxnSpPr/>
              <p:nvPr/>
            </p:nvCxnSpPr>
            <p:spPr bwMode="auto">
              <a:xfrm>
                <a:off x="7326871" y="3020041"/>
                <a:ext cx="0" cy="7376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8169624" y="3020041"/>
                <a:ext cx="0" cy="7376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124529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FE92-5B60-4683-BD44-AB3FE517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Cell with Resistor Load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3CB5C-39B3-40CF-992C-0B145CD4C5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066342"/>
                <a:ext cx="7915275" cy="35610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DC gain is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𝐷𝑆𝑠𝑎𝑡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SI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WI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which is maximum for highest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/>
                  <a:t> (WI) and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current, hence lowest output voltage that still keeps the transistor in saturation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m:rPr>
                            <m:nor/>
                          </m:rPr>
                          <a:rPr lang="fr-CH" smtClean="0"/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=1.6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&lt;40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input-referred noise is dominated by the transistor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thermal noise 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𝑛𝑒𝑞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𝑛𝐷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3CB5C-39B3-40CF-992C-0B145CD4C5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066342"/>
                <a:ext cx="7915275" cy="3561099"/>
              </a:xfrm>
              <a:blipFill>
                <a:blip r:embed="rId2"/>
                <a:stretch>
                  <a:fillRect l="-1541" t="-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CAB34-BF87-4090-B031-5DDEEF3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E31C-6968-45D0-B86E-76772794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2CB49-5F7B-4351-886B-CCF9AB06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25</a:t>
            </a:fld>
            <a:endParaRPr lang="fr-CH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3DE5E9-A535-45AD-8E36-43C3B40C5B9F}"/>
              </a:ext>
            </a:extLst>
          </p:cNvPr>
          <p:cNvGrpSpPr/>
          <p:nvPr/>
        </p:nvGrpSpPr>
        <p:grpSpPr>
          <a:xfrm>
            <a:off x="3095277" y="963438"/>
            <a:ext cx="2953447" cy="1950076"/>
            <a:chOff x="5393258" y="1236606"/>
            <a:chExt cx="2953447" cy="19500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C8B2A3-AF18-45FD-BC46-3376C0A82CF3}"/>
                </a:ext>
              </a:extLst>
            </p:cNvPr>
            <p:cNvSpPr txBox="1"/>
            <p:nvPr/>
          </p:nvSpPr>
          <p:spPr>
            <a:xfrm>
              <a:off x="8131903" y="2926655"/>
              <a:ext cx="21480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3585F2-E7BE-40EB-B014-C4E2DB1F3660}"/>
                </a:ext>
              </a:extLst>
            </p:cNvPr>
            <p:cNvCxnSpPr/>
            <p:nvPr/>
          </p:nvCxnSpPr>
          <p:spPr bwMode="auto">
            <a:xfrm>
              <a:off x="5848282" y="3042666"/>
              <a:ext cx="229622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28AB2A-2F3A-43CE-B071-AA7E0FFDFA41}"/>
                </a:ext>
              </a:extLst>
            </p:cNvPr>
            <p:cNvCxnSpPr/>
            <p:nvPr/>
          </p:nvCxnSpPr>
          <p:spPr bwMode="auto">
            <a:xfrm flipV="1">
              <a:off x="5992298" y="1530498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B5300-9E69-4EE2-8370-D82723B67E00}"/>
                </a:ext>
              </a:extLst>
            </p:cNvPr>
            <p:cNvSpPr txBox="1"/>
            <p:nvPr/>
          </p:nvSpPr>
          <p:spPr>
            <a:xfrm>
              <a:off x="5787916" y="1236606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479773-0AAC-473A-9359-3B925558A06C}"/>
                </a:ext>
              </a:extLst>
            </p:cNvPr>
            <p:cNvCxnSpPr/>
            <p:nvPr/>
          </p:nvCxnSpPr>
          <p:spPr bwMode="auto">
            <a:xfrm flipH="1">
              <a:off x="5897008" y="1818530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6B9F75-CD41-4D36-A2EB-C2DCDA22CE16}"/>
                </a:ext>
              </a:extLst>
            </p:cNvPr>
            <p:cNvSpPr txBox="1"/>
            <p:nvPr/>
          </p:nvSpPr>
          <p:spPr>
            <a:xfrm>
              <a:off x="5561811" y="1701157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B9E79E6C-8735-43ED-8047-D168E7DB23EB}"/>
                </a:ext>
              </a:extLst>
            </p:cNvPr>
            <p:cNvSpPr/>
            <p:nvPr/>
          </p:nvSpPr>
          <p:spPr bwMode="auto">
            <a:xfrm>
              <a:off x="5988168" y="1817986"/>
              <a:ext cx="1806064" cy="1162040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26174" h="3678343">
                  <a:moveTo>
                    <a:pt x="0" y="29"/>
                  </a:moveTo>
                  <a:cubicBezTo>
                    <a:pt x="9341379" y="-3444"/>
                    <a:pt x="12880560" y="295783"/>
                    <a:pt x="19512696" y="823401"/>
                  </a:cubicBezTo>
                  <a:cubicBezTo>
                    <a:pt x="26144833" y="1351019"/>
                    <a:pt x="32807239" y="2690007"/>
                    <a:pt x="39792819" y="3165735"/>
                  </a:cubicBezTo>
                  <a:cubicBezTo>
                    <a:pt x="46778399" y="3641463"/>
                    <a:pt x="53919420" y="3684348"/>
                    <a:pt x="61426174" y="367777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239DFD-4B02-44C2-A878-FDEEC3C0B0AC}"/>
                </a:ext>
              </a:extLst>
            </p:cNvPr>
            <p:cNvCxnSpPr/>
            <p:nvPr/>
          </p:nvCxnSpPr>
          <p:spPr bwMode="auto">
            <a:xfrm flipH="1">
              <a:off x="5897008" y="2859362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ED6D3FA-D82C-4383-ADB0-558AB69EFDD0}"/>
                </a:ext>
              </a:extLst>
            </p:cNvPr>
            <p:cNvCxnSpPr/>
            <p:nvPr/>
          </p:nvCxnSpPr>
          <p:spPr bwMode="auto">
            <a:xfrm flipH="1">
              <a:off x="5992300" y="2859362"/>
              <a:ext cx="1801932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B934B8-3882-48D6-933E-2D5698EDA01B}"/>
                </a:ext>
              </a:extLst>
            </p:cNvPr>
            <p:cNvSpPr txBox="1"/>
            <p:nvPr/>
          </p:nvSpPr>
          <p:spPr>
            <a:xfrm>
              <a:off x="5393258" y="2736292"/>
              <a:ext cx="522579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-min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0CB64A-5A91-4301-BC4C-9B1F0B07EAA5}"/>
                </a:ext>
              </a:extLst>
            </p:cNvPr>
            <p:cNvSpPr txBox="1"/>
            <p:nvPr/>
          </p:nvSpPr>
          <p:spPr>
            <a:xfrm>
              <a:off x="6691941" y="1404312"/>
              <a:ext cx="1429879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−</a:t>
              </a:r>
              <a:r>
                <a:rPr lang="en-US" sz="1400" i="1" dirty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i="1" baseline="-25000" dirty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400" dirty="0">
                  <a:latin typeface="Arial"/>
                  <a:cs typeface="Arial"/>
                </a:rPr>
                <a:t>·</a:t>
              </a:r>
              <a:r>
                <a:rPr lang="en-US" sz="1400" i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59F1F4-8D40-40BB-99A4-146521D0EDDA}"/>
                </a:ext>
              </a:extLst>
            </p:cNvPr>
            <p:cNvSpPr txBox="1"/>
            <p:nvPr/>
          </p:nvSpPr>
          <p:spPr>
            <a:xfrm>
              <a:off x="7455868" y="2206186"/>
              <a:ext cx="56586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en-US" sz="1400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v0max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|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6C4840-BFF4-4B4B-9DF7-999DB1EAD71E}"/>
                </a:ext>
              </a:extLst>
            </p:cNvPr>
            <p:cNvCxnSpPr/>
            <p:nvPr/>
          </p:nvCxnSpPr>
          <p:spPr bwMode="auto">
            <a:xfrm flipH="1">
              <a:off x="6466361" y="1647802"/>
              <a:ext cx="269679" cy="355394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90C267-15C3-4503-BD2C-915EFB42ACFB}"/>
                </a:ext>
              </a:extLst>
            </p:cNvPr>
            <p:cNvCxnSpPr/>
            <p:nvPr/>
          </p:nvCxnSpPr>
          <p:spPr bwMode="auto">
            <a:xfrm flipH="1">
              <a:off x="7195324" y="2508262"/>
              <a:ext cx="269679" cy="355394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59934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2BC3-3295-424B-BD3C-2C85FE71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Cell with Diode-connected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BB7FA-82B6-4824-BDBA-5D1C0370F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147041"/>
                <a:ext cx="7915275" cy="3479987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Small-signal voltage gain assuming M1 is in saturation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fr-CH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H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fr-CH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𝐷𝑆𝑠𝑎𝑡</m:t>
                                        </m:r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𝐷𝑆𝑠𝑎𝑡</m:t>
                                        </m:r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(2)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H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fr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CH" sz="1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fr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fr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CH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fr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𝐷𝑆𝑠𝑎𝑡</m:t>
                                        </m:r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CH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WI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 (3)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CH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CH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fr-CH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400" b="0" i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fr-CH" sz="1400">
                                    <a:latin typeface="Cambria Math" panose="02040503050406030204" pitchFamily="18" charset="0"/>
                                  </a:rPr>
                                  <m:t> (4)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dirty="0"/>
                  <a:t>Maximum for case (3)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𝐷𝐷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(30.8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=1.6 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dirty="0"/>
                  <a:t>Equivalent input-referred noise</a:t>
                </a:r>
                <a:endParaRPr lang="fr-CH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𝑛𝑒𝑞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BB7FA-82B6-4824-BDBA-5D1C0370F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147041"/>
                <a:ext cx="7915275" cy="3479987"/>
              </a:xfrm>
              <a:blipFill>
                <a:blip r:embed="rId3"/>
                <a:stretch>
                  <a:fillRect l="-1849" t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3827-FE03-4E66-81A2-CA8DA130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1747D-1F2E-41BE-8CDA-C2D1B3BC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2F069-5E59-4029-912F-DBE5F85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4BF30E-08EB-4DBF-AAB0-A06CE380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5" y="1028167"/>
            <a:ext cx="1290993" cy="18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30928F8-36CA-4700-A457-7DD568990FCB}"/>
              </a:ext>
            </a:extLst>
          </p:cNvPr>
          <p:cNvGrpSpPr/>
          <p:nvPr/>
        </p:nvGrpSpPr>
        <p:grpSpPr>
          <a:xfrm>
            <a:off x="5932922" y="890552"/>
            <a:ext cx="2915539" cy="2122172"/>
            <a:chOff x="5932922" y="1009720"/>
            <a:chExt cx="2915539" cy="21221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EBD26D-2E09-49A8-8631-35FDCC10638B}"/>
                </a:ext>
              </a:extLst>
            </p:cNvPr>
            <p:cNvSpPr txBox="1"/>
            <p:nvPr/>
          </p:nvSpPr>
          <p:spPr>
            <a:xfrm>
              <a:off x="8503014" y="2699769"/>
              <a:ext cx="21480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3EF4892-C162-46A4-A912-7225315B08F2}"/>
                </a:ext>
              </a:extLst>
            </p:cNvPr>
            <p:cNvCxnSpPr/>
            <p:nvPr/>
          </p:nvCxnSpPr>
          <p:spPr bwMode="auto">
            <a:xfrm>
              <a:off x="6219393" y="2815780"/>
              <a:ext cx="229622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BBBFE5-1AF2-4757-A769-F0D617243FB0}"/>
                </a:ext>
              </a:extLst>
            </p:cNvPr>
            <p:cNvCxnSpPr/>
            <p:nvPr/>
          </p:nvCxnSpPr>
          <p:spPr bwMode="auto">
            <a:xfrm flipV="1">
              <a:off x="6363409" y="1303612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7D75C8-EC8E-458D-8BE3-1DBDD6484F12}"/>
                </a:ext>
              </a:extLst>
            </p:cNvPr>
            <p:cNvSpPr txBox="1"/>
            <p:nvPr/>
          </p:nvSpPr>
          <p:spPr>
            <a:xfrm>
              <a:off x="6159027" y="1009720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112C88-D863-4E78-8B05-419C7FA9482F}"/>
                </a:ext>
              </a:extLst>
            </p:cNvPr>
            <p:cNvCxnSpPr/>
            <p:nvPr/>
          </p:nvCxnSpPr>
          <p:spPr bwMode="auto">
            <a:xfrm flipH="1">
              <a:off x="6268119" y="1591644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C1599-1F07-425D-A2AB-9E92E60BDFEE}"/>
                </a:ext>
              </a:extLst>
            </p:cNvPr>
            <p:cNvSpPr txBox="1"/>
            <p:nvPr/>
          </p:nvSpPr>
          <p:spPr>
            <a:xfrm>
              <a:off x="5932922" y="1474271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3398550-FA69-4A3D-86FF-48AA5613E453}"/>
                </a:ext>
              </a:extLst>
            </p:cNvPr>
            <p:cNvSpPr/>
            <p:nvPr/>
          </p:nvSpPr>
          <p:spPr bwMode="auto">
            <a:xfrm>
              <a:off x="6359279" y="1591100"/>
              <a:ext cx="1806064" cy="1162040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26174" h="3678343">
                  <a:moveTo>
                    <a:pt x="0" y="29"/>
                  </a:moveTo>
                  <a:cubicBezTo>
                    <a:pt x="9341379" y="-3444"/>
                    <a:pt x="12880560" y="295783"/>
                    <a:pt x="19512696" y="823401"/>
                  </a:cubicBezTo>
                  <a:cubicBezTo>
                    <a:pt x="26144833" y="1351019"/>
                    <a:pt x="32807239" y="2690007"/>
                    <a:pt x="39792819" y="3165735"/>
                  </a:cubicBezTo>
                  <a:cubicBezTo>
                    <a:pt x="46778399" y="3641463"/>
                    <a:pt x="53919420" y="3684348"/>
                    <a:pt x="61426174" y="367777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E9EB7B-CB1D-4DAD-B7A1-9BAF857B8B55}"/>
                </a:ext>
              </a:extLst>
            </p:cNvPr>
            <p:cNvCxnSpPr/>
            <p:nvPr/>
          </p:nvCxnSpPr>
          <p:spPr bwMode="auto">
            <a:xfrm flipH="1">
              <a:off x="6651123" y="1586890"/>
              <a:ext cx="47644" cy="7200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EAC06B-60AA-485F-B199-AF3EE1155E58}"/>
                </a:ext>
              </a:extLst>
            </p:cNvPr>
            <p:cNvCxnSpPr/>
            <p:nvPr/>
          </p:nvCxnSpPr>
          <p:spPr bwMode="auto">
            <a:xfrm flipH="1">
              <a:off x="6876257" y="2048772"/>
              <a:ext cx="1152127" cy="76700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F425AF-E673-4104-935F-D09DAB931F0C}"/>
                </a:ext>
              </a:extLst>
            </p:cNvPr>
            <p:cNvCxnSpPr/>
            <p:nvPr/>
          </p:nvCxnSpPr>
          <p:spPr bwMode="auto">
            <a:xfrm flipH="1">
              <a:off x="7854138" y="2309680"/>
              <a:ext cx="348491" cy="29878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DF3005-FF4A-4EB7-9B8E-B4C469AF203D}"/>
                </a:ext>
              </a:extLst>
            </p:cNvPr>
            <p:cNvCxnSpPr/>
            <p:nvPr/>
          </p:nvCxnSpPr>
          <p:spPr bwMode="auto">
            <a:xfrm>
              <a:off x="6876258" y="1462506"/>
              <a:ext cx="0" cy="135463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C651F8-D122-44EB-8664-AD8A6AF2B19E}"/>
                </a:ext>
              </a:extLst>
            </p:cNvPr>
            <p:cNvCxnSpPr/>
            <p:nvPr/>
          </p:nvCxnSpPr>
          <p:spPr bwMode="auto">
            <a:xfrm rot="5400000" flipH="1">
              <a:off x="6830078" y="2864787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84A1A-BDE2-4BCC-A4C7-42F31CF64CAE}"/>
                </a:ext>
              </a:extLst>
            </p:cNvPr>
            <p:cNvSpPr txBox="1"/>
            <p:nvPr/>
          </p:nvSpPr>
          <p:spPr>
            <a:xfrm>
              <a:off x="6739974" y="2897148"/>
              <a:ext cx="26129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T0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974C74-97CC-4C62-9627-A1CE7900F02E}"/>
                </a:ext>
              </a:extLst>
            </p:cNvPr>
            <p:cNvCxnSpPr/>
            <p:nvPr/>
          </p:nvCxnSpPr>
          <p:spPr bwMode="auto">
            <a:xfrm flipH="1">
              <a:off x="6872103" y="1746910"/>
              <a:ext cx="47644" cy="7200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6C49BA-25D9-498F-ADA8-3C34EDFA614E}"/>
                </a:ext>
              </a:extLst>
            </p:cNvPr>
            <p:cNvSpPr txBox="1"/>
            <p:nvPr/>
          </p:nvSpPr>
          <p:spPr>
            <a:xfrm>
              <a:off x="6521306" y="1371019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4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E5C047-E820-491D-9320-299D7D3FB493}"/>
                </a:ext>
              </a:extLst>
            </p:cNvPr>
            <p:cNvSpPr txBox="1"/>
            <p:nvPr/>
          </p:nvSpPr>
          <p:spPr>
            <a:xfrm>
              <a:off x="6741092" y="1491392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3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31E755-1A8D-4AC0-AC70-E1F28643D733}"/>
                </a:ext>
              </a:extLst>
            </p:cNvPr>
            <p:cNvSpPr txBox="1"/>
            <p:nvPr/>
          </p:nvSpPr>
          <p:spPr>
            <a:xfrm>
              <a:off x="7167698" y="1897513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2</a:t>
              </a:r>
              <a:endParaRPr lang="en-US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BC1912-5A7A-4C09-92F4-430DEAB70903}"/>
                </a:ext>
              </a:extLst>
            </p:cNvPr>
            <p:cNvSpPr txBox="1"/>
            <p:nvPr/>
          </p:nvSpPr>
          <p:spPr>
            <a:xfrm>
              <a:off x="7707521" y="2509599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EBF4FF-80A5-46CD-8C47-5E8259BE5EA6}"/>
                </a:ext>
              </a:extLst>
            </p:cNvPr>
            <p:cNvSpPr txBox="1"/>
            <p:nvPr/>
          </p:nvSpPr>
          <p:spPr>
            <a:xfrm>
              <a:off x="8272982" y="2008595"/>
              <a:ext cx="575479" cy="4062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sz="1200"/>
                <a:t>M1 leaves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en-US" sz="1200"/>
                <a:t>saturation</a:t>
              </a: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20C704CF-42C5-40F1-9875-03C35546B3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773945"/>
                </p:ext>
              </p:extLst>
            </p:nvPr>
          </p:nvGraphicFramePr>
          <p:xfrm>
            <a:off x="7177628" y="1407438"/>
            <a:ext cx="1036152" cy="41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265" name="Equation" r:id="rId5" imgW="1726920" imgH="685800" progId="Equation.DSMT4">
                    <p:embed/>
                  </p:oleObj>
                </mc:Choice>
                <mc:Fallback>
                  <p:oleObj name="Equation" r:id="rId5" imgW="1726920" imgH="68580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77628" y="1407438"/>
                          <a:ext cx="1036152" cy="411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DD6FD5E-94E4-4331-9E8B-357BBBEF8895}"/>
                </a:ext>
              </a:extLst>
            </p:cNvPr>
            <p:cNvCxnSpPr/>
            <p:nvPr/>
          </p:nvCxnSpPr>
          <p:spPr bwMode="auto">
            <a:xfrm>
              <a:off x="7707520" y="1850032"/>
              <a:ext cx="1" cy="41525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D2651C-8606-4766-992E-ED086A84D45E}"/>
              </a:ext>
            </a:extLst>
          </p:cNvPr>
          <p:cNvGrpSpPr/>
          <p:nvPr/>
        </p:nvGrpSpPr>
        <p:grpSpPr>
          <a:xfrm>
            <a:off x="3029443" y="1182642"/>
            <a:ext cx="2572162" cy="1853163"/>
            <a:chOff x="2774697" y="1301810"/>
            <a:chExt cx="2572162" cy="18531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8C754A-0BBC-4CA0-B57B-8688747EC429}"/>
                </a:ext>
              </a:extLst>
            </p:cNvPr>
            <p:cNvSpPr txBox="1"/>
            <p:nvPr/>
          </p:nvSpPr>
          <p:spPr>
            <a:xfrm>
              <a:off x="5058318" y="2699768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4C73C8-FFDC-4550-9B6E-B2A1ADBCC2D3}"/>
                </a:ext>
              </a:extLst>
            </p:cNvPr>
            <p:cNvCxnSpPr/>
            <p:nvPr/>
          </p:nvCxnSpPr>
          <p:spPr bwMode="auto">
            <a:xfrm>
              <a:off x="2774697" y="2815780"/>
              <a:ext cx="229622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81F1F76-633D-4018-B72E-107684081E90}"/>
                </a:ext>
              </a:extLst>
            </p:cNvPr>
            <p:cNvCxnSpPr/>
            <p:nvPr/>
          </p:nvCxnSpPr>
          <p:spPr bwMode="auto">
            <a:xfrm flipV="1">
              <a:off x="2918713" y="1303612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D042A1-AD7D-4E22-9E80-3B7370146D40}"/>
                </a:ext>
              </a:extLst>
            </p:cNvPr>
            <p:cNvSpPr txBox="1"/>
            <p:nvPr/>
          </p:nvSpPr>
          <p:spPr>
            <a:xfrm>
              <a:off x="4636490" y="2920229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2CF583BC-6492-4A10-A195-1794D3279641}"/>
                </a:ext>
              </a:extLst>
            </p:cNvPr>
            <p:cNvSpPr/>
            <p:nvPr/>
          </p:nvSpPr>
          <p:spPr bwMode="auto">
            <a:xfrm>
              <a:off x="3130491" y="1600758"/>
              <a:ext cx="1220420" cy="1215811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507793" h="3848552">
                  <a:moveTo>
                    <a:pt x="0" y="0"/>
                  </a:moveTo>
                  <a:cubicBezTo>
                    <a:pt x="16810687" y="3363505"/>
                    <a:pt x="23615384" y="3832557"/>
                    <a:pt x="41507793" y="3848552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9316FB-C903-4AF4-894A-77186687E4F9}"/>
                </a:ext>
              </a:extLst>
            </p:cNvPr>
            <p:cNvCxnSpPr/>
            <p:nvPr/>
          </p:nvCxnSpPr>
          <p:spPr bwMode="auto">
            <a:xfrm rot="16200000" flipH="1">
              <a:off x="4673003" y="2864788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AA88C93-6567-4D6C-B937-704A5C1302B8}"/>
                </a:ext>
              </a:extLst>
            </p:cNvPr>
            <p:cNvCxnSpPr/>
            <p:nvPr/>
          </p:nvCxnSpPr>
          <p:spPr bwMode="auto">
            <a:xfrm>
              <a:off x="4720647" y="1462506"/>
              <a:ext cx="0" cy="135327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EC730F58-EBA9-487B-934A-2B3EA520B539}"/>
                </a:ext>
              </a:extLst>
            </p:cNvPr>
            <p:cNvSpPr/>
            <p:nvPr/>
          </p:nvSpPr>
          <p:spPr bwMode="auto">
            <a:xfrm>
              <a:off x="2917025" y="1621960"/>
              <a:ext cx="1797099" cy="1184006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21265" h="3747876">
                  <a:moveTo>
                    <a:pt x="61121265" y="0"/>
                  </a:moveTo>
                  <a:lnTo>
                    <a:pt x="47092752" y="25504"/>
                  </a:lnTo>
                  <a:cubicBezTo>
                    <a:pt x="20390386" y="70817"/>
                    <a:pt x="5635227" y="2372745"/>
                    <a:pt x="1" y="3747876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58506744-0396-43B5-B4CE-6EF508865658}"/>
                </a:ext>
              </a:extLst>
            </p:cNvPr>
            <p:cNvSpPr/>
            <p:nvPr/>
          </p:nvSpPr>
          <p:spPr bwMode="auto">
            <a:xfrm>
              <a:off x="2917026" y="2451149"/>
              <a:ext cx="1820952" cy="361045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256493 w 61256493"/>
                <a:gd name="connsiteY0" fmla="*/ 189840 h 3031624"/>
                <a:gd name="connsiteX1" fmla="*/ 47227980 w 61256493"/>
                <a:gd name="connsiteY1" fmla="*/ 215344 h 3031624"/>
                <a:gd name="connsiteX2" fmla="*/ 0 w 61256493"/>
                <a:gd name="connsiteY2" fmla="*/ 3031624 h 303162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817995 h 2564917"/>
                <a:gd name="connsiteX1" fmla="*/ 21942550 w 61256493"/>
                <a:gd name="connsiteY1" fmla="*/ 63251 h 2564917"/>
                <a:gd name="connsiteX2" fmla="*/ 0 w 61256493"/>
                <a:gd name="connsiteY2" fmla="*/ 2564917 h 2564917"/>
                <a:gd name="connsiteX0" fmla="*/ 61256493 w 61256493"/>
                <a:gd name="connsiteY0" fmla="*/ 263277 h 2010199"/>
                <a:gd name="connsiteX1" fmla="*/ 21536900 w 61256493"/>
                <a:gd name="connsiteY1" fmla="*/ 162930 h 2010199"/>
                <a:gd name="connsiteX2" fmla="*/ 0 w 61256493"/>
                <a:gd name="connsiteY2" fmla="*/ 2010199 h 2010199"/>
                <a:gd name="connsiteX0" fmla="*/ 61256493 w 61256493"/>
                <a:gd name="connsiteY0" fmla="*/ 199000 h 1945922"/>
                <a:gd name="connsiteX1" fmla="*/ 21536900 w 61256493"/>
                <a:gd name="connsiteY1" fmla="*/ 98653 h 1945922"/>
                <a:gd name="connsiteX2" fmla="*/ 0 w 61256493"/>
                <a:gd name="connsiteY2" fmla="*/ 1945922 h 1945922"/>
                <a:gd name="connsiteX0" fmla="*/ 61256493 w 61256493"/>
                <a:gd name="connsiteY0" fmla="*/ 153415 h 1900337"/>
                <a:gd name="connsiteX1" fmla="*/ 21536900 w 61256493"/>
                <a:gd name="connsiteY1" fmla="*/ 53068 h 1900337"/>
                <a:gd name="connsiteX2" fmla="*/ 0 w 61256493"/>
                <a:gd name="connsiteY2" fmla="*/ 1900337 h 1900337"/>
                <a:gd name="connsiteX0" fmla="*/ 61256493 w 61256493"/>
                <a:gd name="connsiteY0" fmla="*/ 100347 h 1847269"/>
                <a:gd name="connsiteX1" fmla="*/ 21536900 w 61256493"/>
                <a:gd name="connsiteY1" fmla="*/ 0 h 1847269"/>
                <a:gd name="connsiteX2" fmla="*/ 0 w 61256493"/>
                <a:gd name="connsiteY2" fmla="*/ 1847269 h 1847269"/>
                <a:gd name="connsiteX0" fmla="*/ 61256493 w 61256493"/>
                <a:gd name="connsiteY0" fmla="*/ 0 h 1746922"/>
                <a:gd name="connsiteX1" fmla="*/ 25322944 w 61256493"/>
                <a:gd name="connsiteY1" fmla="*/ 63255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6263449 w 61256493"/>
                <a:gd name="connsiteY1" fmla="*/ 579224 h 1746922"/>
                <a:gd name="connsiteX2" fmla="*/ 0 w 61256493"/>
                <a:gd name="connsiteY2" fmla="*/ 1746922 h 1746922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2531" h="1142858">
                  <a:moveTo>
                    <a:pt x="61932531" y="0"/>
                  </a:moveTo>
                  <a:lnTo>
                    <a:pt x="16128221" y="25501"/>
                  </a:lnTo>
                  <a:cubicBezTo>
                    <a:pt x="10944346" y="21476"/>
                    <a:pt x="5364771" y="396956"/>
                    <a:pt x="0" y="1142858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51F737B-1B8B-459A-B8FE-F77AEDB03989}"/>
                </a:ext>
              </a:extLst>
            </p:cNvPr>
            <p:cNvSpPr/>
            <p:nvPr/>
          </p:nvSpPr>
          <p:spPr bwMode="auto">
            <a:xfrm>
              <a:off x="3328878" y="2043279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A57FBDA-77D9-4075-9895-74CF756AAF2F}"/>
                </a:ext>
              </a:extLst>
            </p:cNvPr>
            <p:cNvSpPr/>
            <p:nvPr/>
          </p:nvSpPr>
          <p:spPr bwMode="auto">
            <a:xfrm>
              <a:off x="3567417" y="2424941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3C18BE-A801-4CDE-88A1-BA7B31F429D9}"/>
                </a:ext>
              </a:extLst>
            </p:cNvPr>
            <p:cNvSpPr txBox="1"/>
            <p:nvPr/>
          </p:nvSpPr>
          <p:spPr>
            <a:xfrm>
              <a:off x="3129452" y="1301810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3B925F-C64A-4CA8-ABC2-1B1855B45E81}"/>
                </a:ext>
              </a:extLst>
            </p:cNvPr>
            <p:cNvSpPr txBox="1"/>
            <p:nvPr/>
          </p:nvSpPr>
          <p:spPr>
            <a:xfrm>
              <a:off x="3623153" y="1473726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40DD44-A56C-4BBE-803B-CE99CCB1FAD2}"/>
                </a:ext>
              </a:extLst>
            </p:cNvPr>
            <p:cNvSpPr txBox="1"/>
            <p:nvPr/>
          </p:nvSpPr>
          <p:spPr>
            <a:xfrm>
              <a:off x="4418483" y="1388049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1E68F1-ABB6-43B8-A39E-8B8B85A6B55B}"/>
                </a:ext>
              </a:extLst>
            </p:cNvPr>
            <p:cNvSpPr txBox="1"/>
            <p:nvPr/>
          </p:nvSpPr>
          <p:spPr>
            <a:xfrm>
              <a:off x="4271005" y="2220374"/>
              <a:ext cx="294954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fr-CH" sz="1200" dirty="0"/>
                <a:t>2-3-4</a:t>
              </a:r>
              <a:endParaRPr lang="en-US" sz="1200" dirty="0"/>
            </a:p>
          </p:txBody>
        </p: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4C2AF6D-4BD2-49F6-BCBC-53B37102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74454"/>
              </p:ext>
            </p:extLst>
          </p:nvPr>
        </p:nvGraphicFramePr>
        <p:xfrm>
          <a:off x="6473943" y="3525866"/>
          <a:ext cx="1956753" cy="1608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868">
                  <a:extLst>
                    <a:ext uri="{9D8B030D-6E8A-4147-A177-3AD203B41FA5}">
                      <a16:colId xmlns:a16="http://schemas.microsoft.com/office/drawing/2014/main" val="5743637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67588361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71812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/>
                        <a:t>Region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/>
                        <a:t>M1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/>
                        <a:t>M2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12962"/>
                  </a:ext>
                </a:extLst>
              </a:tr>
              <a:tr h="350437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SI lin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SI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722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SI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SI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97186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WI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SI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866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WI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/>
                        <a:t>WI </a:t>
                      </a:r>
                      <a:r>
                        <a:rPr lang="fr-CH" sz="1400" dirty="0" err="1"/>
                        <a:t>sat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4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7961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C1C6-1BBB-4C40-B99B-AD62D411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Cell with Current Source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14C70-65B1-45AF-A08D-2041A8A58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272124"/>
                <a:ext cx="7915275" cy="335273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Small-signal voltage gain assuming 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2</a:t>
                </a:r>
                <a:r>
                  <a:rPr lang="en-US" dirty="0"/>
                  <a:t> in saturation</a:t>
                </a:r>
                <a:endParaRPr lang="en-US" dirty="0">
                  <a:latin typeface="XITS Math" pitchFamily="50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CH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𝑑𝑠</m:t>
                            </m:r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CH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CH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fr-CH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fr-CH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CH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fr-CH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fr-CH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m:rPr>
                                  <m:brk m:alnAt="7"/>
                                </m:r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CH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𝐷𝑆𝑠𝑎𝑡</m:t>
                                      </m:r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CH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CH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fr-CH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WI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  <m:r>
                              <a:rPr lang="fr-CH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CH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  <m:r>
                              <a:rPr lang="fr-CH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CH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Equivalent input-referred thermal noise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𝑛𝑒𝑞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Contribution of M</a:t>
                </a:r>
                <a:r>
                  <a:rPr lang="en-US" baseline="-25000" dirty="0"/>
                  <a:t>2</a:t>
                </a:r>
                <a:r>
                  <a:rPr lang="en-US" dirty="0"/>
                  <a:t> and M</a:t>
                </a:r>
                <a:r>
                  <a:rPr lang="en-US" baseline="-25000" dirty="0"/>
                  <a:t>3</a:t>
                </a:r>
                <a:r>
                  <a:rPr lang="en-US" dirty="0"/>
                  <a:t> minimized with M</a:t>
                </a:r>
                <a:r>
                  <a:rPr lang="en-US" baseline="-25000" dirty="0"/>
                  <a:t>2</a:t>
                </a:r>
                <a:r>
                  <a:rPr lang="en-US" dirty="0"/>
                  <a:t> in SI and M</a:t>
                </a:r>
                <a:r>
                  <a:rPr lang="en-US" baseline="-25000" dirty="0"/>
                  <a:t>1</a:t>
                </a:r>
                <a:r>
                  <a:rPr lang="en-US" dirty="0"/>
                  <a:t> in WI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𝑛𝑒𝑞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𝐷𝑆𝑠𝑎𝑡</m:t>
                                      </m:r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14C70-65B1-45AF-A08D-2041A8A58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272124"/>
                <a:ext cx="7915275" cy="3352738"/>
              </a:xfrm>
              <a:blipFill>
                <a:blip r:embed="rId2"/>
                <a:stretch>
                  <a:fillRect l="-1772" t="-4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360A-DD72-4271-BFD8-C053227B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7268-DCCB-4F7C-9BCD-5026FA32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1AEA7-3B48-4E8C-A685-9587EBF0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  <p:pic>
        <p:nvPicPr>
          <p:cNvPr id="7" name="Picture 126">
            <a:extLst>
              <a:ext uri="{FF2B5EF4-FFF2-40B4-BE49-F238E27FC236}">
                <a16:creationId xmlns:a16="http://schemas.microsoft.com/office/drawing/2014/main" id="{7233D61F-9092-433D-B850-85CF9CF5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3" y="1014965"/>
            <a:ext cx="2099151" cy="190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5AF4D66-9D3C-4354-8C99-61233D969F84}"/>
              </a:ext>
            </a:extLst>
          </p:cNvPr>
          <p:cNvGrpSpPr/>
          <p:nvPr/>
        </p:nvGrpSpPr>
        <p:grpSpPr>
          <a:xfrm>
            <a:off x="3285919" y="1303612"/>
            <a:ext cx="2572162" cy="1851361"/>
            <a:chOff x="3319773" y="1303612"/>
            <a:chExt cx="2572162" cy="18513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DB8E2C-A614-4AD2-8BB6-D28A753A321A}"/>
                </a:ext>
              </a:extLst>
            </p:cNvPr>
            <p:cNvSpPr txBox="1"/>
            <p:nvPr/>
          </p:nvSpPr>
          <p:spPr>
            <a:xfrm>
              <a:off x="5603394" y="2699768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90CBECB-9635-4194-9DA2-4D3FDA6EEEBE}"/>
                </a:ext>
              </a:extLst>
            </p:cNvPr>
            <p:cNvCxnSpPr/>
            <p:nvPr/>
          </p:nvCxnSpPr>
          <p:spPr bwMode="auto">
            <a:xfrm>
              <a:off x="3319773" y="2815780"/>
              <a:ext cx="229622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DC74EB-9996-45E7-B71C-CF264273DFD1}"/>
                </a:ext>
              </a:extLst>
            </p:cNvPr>
            <p:cNvCxnSpPr/>
            <p:nvPr/>
          </p:nvCxnSpPr>
          <p:spPr bwMode="auto">
            <a:xfrm flipV="1">
              <a:off x="3463789" y="1303612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B67B5-E635-44F7-B64D-E48B0B31811B}"/>
                </a:ext>
              </a:extLst>
            </p:cNvPr>
            <p:cNvSpPr txBox="1"/>
            <p:nvPr/>
          </p:nvSpPr>
          <p:spPr>
            <a:xfrm>
              <a:off x="5181566" y="2920229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149EF5-D62A-451D-B597-E4CE221F4FDA}"/>
                </a:ext>
              </a:extLst>
            </p:cNvPr>
            <p:cNvCxnSpPr/>
            <p:nvPr/>
          </p:nvCxnSpPr>
          <p:spPr bwMode="auto">
            <a:xfrm rot="16200000" flipH="1">
              <a:off x="5218079" y="2864788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10C3E0-9A72-46E8-A5CD-E9EA8CFEB6BF}"/>
                </a:ext>
              </a:extLst>
            </p:cNvPr>
            <p:cNvCxnSpPr/>
            <p:nvPr/>
          </p:nvCxnSpPr>
          <p:spPr bwMode="auto">
            <a:xfrm>
              <a:off x="5265723" y="1462506"/>
              <a:ext cx="0" cy="135327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0A610071-E9BB-4500-B28A-0D163CBF5E08}"/>
                </a:ext>
              </a:extLst>
            </p:cNvPr>
            <p:cNvSpPr/>
            <p:nvPr/>
          </p:nvSpPr>
          <p:spPr bwMode="auto">
            <a:xfrm>
              <a:off x="3462101" y="1621960"/>
              <a:ext cx="1797099" cy="1184006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21265" h="3747876">
                  <a:moveTo>
                    <a:pt x="61121265" y="0"/>
                  </a:moveTo>
                  <a:lnTo>
                    <a:pt x="47092752" y="25504"/>
                  </a:lnTo>
                  <a:cubicBezTo>
                    <a:pt x="20390386" y="70817"/>
                    <a:pt x="5635227" y="2372745"/>
                    <a:pt x="1" y="3747876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348C349D-F4FD-4315-8A4C-AEFE8217A5B2}"/>
                </a:ext>
              </a:extLst>
            </p:cNvPr>
            <p:cNvSpPr/>
            <p:nvPr/>
          </p:nvSpPr>
          <p:spPr bwMode="auto">
            <a:xfrm>
              <a:off x="3462102" y="2451149"/>
              <a:ext cx="1820952" cy="361045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256493 w 61256493"/>
                <a:gd name="connsiteY0" fmla="*/ 189840 h 3031624"/>
                <a:gd name="connsiteX1" fmla="*/ 47227980 w 61256493"/>
                <a:gd name="connsiteY1" fmla="*/ 215344 h 3031624"/>
                <a:gd name="connsiteX2" fmla="*/ 0 w 61256493"/>
                <a:gd name="connsiteY2" fmla="*/ 3031624 h 303162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817995 h 2564917"/>
                <a:gd name="connsiteX1" fmla="*/ 21942550 w 61256493"/>
                <a:gd name="connsiteY1" fmla="*/ 63251 h 2564917"/>
                <a:gd name="connsiteX2" fmla="*/ 0 w 61256493"/>
                <a:gd name="connsiteY2" fmla="*/ 2564917 h 2564917"/>
                <a:gd name="connsiteX0" fmla="*/ 61256493 w 61256493"/>
                <a:gd name="connsiteY0" fmla="*/ 263277 h 2010199"/>
                <a:gd name="connsiteX1" fmla="*/ 21536900 w 61256493"/>
                <a:gd name="connsiteY1" fmla="*/ 162930 h 2010199"/>
                <a:gd name="connsiteX2" fmla="*/ 0 w 61256493"/>
                <a:gd name="connsiteY2" fmla="*/ 2010199 h 2010199"/>
                <a:gd name="connsiteX0" fmla="*/ 61256493 w 61256493"/>
                <a:gd name="connsiteY0" fmla="*/ 199000 h 1945922"/>
                <a:gd name="connsiteX1" fmla="*/ 21536900 w 61256493"/>
                <a:gd name="connsiteY1" fmla="*/ 98653 h 1945922"/>
                <a:gd name="connsiteX2" fmla="*/ 0 w 61256493"/>
                <a:gd name="connsiteY2" fmla="*/ 1945922 h 1945922"/>
                <a:gd name="connsiteX0" fmla="*/ 61256493 w 61256493"/>
                <a:gd name="connsiteY0" fmla="*/ 153415 h 1900337"/>
                <a:gd name="connsiteX1" fmla="*/ 21536900 w 61256493"/>
                <a:gd name="connsiteY1" fmla="*/ 53068 h 1900337"/>
                <a:gd name="connsiteX2" fmla="*/ 0 w 61256493"/>
                <a:gd name="connsiteY2" fmla="*/ 1900337 h 1900337"/>
                <a:gd name="connsiteX0" fmla="*/ 61256493 w 61256493"/>
                <a:gd name="connsiteY0" fmla="*/ 100347 h 1847269"/>
                <a:gd name="connsiteX1" fmla="*/ 21536900 w 61256493"/>
                <a:gd name="connsiteY1" fmla="*/ 0 h 1847269"/>
                <a:gd name="connsiteX2" fmla="*/ 0 w 61256493"/>
                <a:gd name="connsiteY2" fmla="*/ 1847269 h 1847269"/>
                <a:gd name="connsiteX0" fmla="*/ 61256493 w 61256493"/>
                <a:gd name="connsiteY0" fmla="*/ 0 h 1746922"/>
                <a:gd name="connsiteX1" fmla="*/ 25322944 w 61256493"/>
                <a:gd name="connsiteY1" fmla="*/ 63255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6263449 w 61256493"/>
                <a:gd name="connsiteY1" fmla="*/ 579224 h 1746922"/>
                <a:gd name="connsiteX2" fmla="*/ 0 w 61256493"/>
                <a:gd name="connsiteY2" fmla="*/ 1746922 h 1746922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2531" h="1142858">
                  <a:moveTo>
                    <a:pt x="61932531" y="0"/>
                  </a:moveTo>
                  <a:lnTo>
                    <a:pt x="16128221" y="25501"/>
                  </a:lnTo>
                  <a:cubicBezTo>
                    <a:pt x="10944346" y="21476"/>
                    <a:pt x="5364771" y="396956"/>
                    <a:pt x="0" y="1142858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6EDD17-A450-45E1-9C5B-ECF57CD0D202}"/>
                </a:ext>
              </a:extLst>
            </p:cNvPr>
            <p:cNvSpPr txBox="1"/>
            <p:nvPr/>
          </p:nvSpPr>
          <p:spPr>
            <a:xfrm>
              <a:off x="4589101" y="1850278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3DEBE-B9F0-4379-A4BB-6D7279B498A8}"/>
                </a:ext>
              </a:extLst>
            </p:cNvPr>
            <p:cNvSpPr txBox="1"/>
            <p:nvPr/>
          </p:nvSpPr>
          <p:spPr>
            <a:xfrm>
              <a:off x="4168229" y="1473726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477485-7736-40DE-BDAB-976063F5399A}"/>
                </a:ext>
              </a:extLst>
            </p:cNvPr>
            <p:cNvSpPr txBox="1"/>
            <p:nvPr/>
          </p:nvSpPr>
          <p:spPr>
            <a:xfrm>
              <a:off x="3899232" y="1695850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76D18-3D85-44B9-819B-8391CFBEE33A}"/>
                </a:ext>
              </a:extLst>
            </p:cNvPr>
            <p:cNvSpPr txBox="1"/>
            <p:nvPr/>
          </p:nvSpPr>
          <p:spPr>
            <a:xfrm>
              <a:off x="5042594" y="2220374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fr-CH" sz="1200" dirty="0"/>
                <a:t>3</a:t>
              </a:r>
              <a:endParaRPr lang="en-US" sz="1200" dirty="0"/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743C9B89-72AA-4B35-80E0-0C8D3987D23F}"/>
                </a:ext>
              </a:extLst>
            </p:cNvPr>
            <p:cNvSpPr/>
            <p:nvPr/>
          </p:nvSpPr>
          <p:spPr bwMode="auto">
            <a:xfrm flipH="1">
              <a:off x="3459751" y="1984850"/>
              <a:ext cx="1797099" cy="827956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1152551 h 3747876"/>
                <a:gd name="connsiteX2" fmla="*/ 1 w 61121265"/>
                <a:gd name="connsiteY2" fmla="*/ 3747876 h 3747876"/>
                <a:gd name="connsiteX0" fmla="*/ 61121265 w 61121265"/>
                <a:gd name="connsiteY0" fmla="*/ 0 h 2620828"/>
                <a:gd name="connsiteX1" fmla="*/ 47092752 w 61121265"/>
                <a:gd name="connsiteY1" fmla="*/ 25503 h 2620828"/>
                <a:gd name="connsiteX2" fmla="*/ 1 w 61121265"/>
                <a:gd name="connsiteY2" fmla="*/ 2620828 h 262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21265" h="2620828">
                  <a:moveTo>
                    <a:pt x="61121265" y="0"/>
                  </a:moveTo>
                  <a:lnTo>
                    <a:pt x="47092752" y="25503"/>
                  </a:lnTo>
                  <a:cubicBezTo>
                    <a:pt x="20390386" y="70816"/>
                    <a:pt x="5635227" y="1245697"/>
                    <a:pt x="1" y="2620828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A03EB7-E42B-46E3-B8A6-1C6E98923A63}"/>
                </a:ext>
              </a:extLst>
            </p:cNvPr>
            <p:cNvSpPr/>
            <p:nvPr/>
          </p:nvSpPr>
          <p:spPr bwMode="auto">
            <a:xfrm>
              <a:off x="3956202" y="1967296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006045-43A2-4788-9DCC-6CE4202B7A18}"/>
                </a:ext>
              </a:extLst>
            </p:cNvPr>
            <p:cNvSpPr/>
            <p:nvPr/>
          </p:nvSpPr>
          <p:spPr bwMode="auto">
            <a:xfrm>
              <a:off x="5002095" y="2420965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8BB08B-AECE-4696-9CDE-2C16328D69DE}"/>
              </a:ext>
            </a:extLst>
          </p:cNvPr>
          <p:cNvGrpSpPr/>
          <p:nvPr/>
        </p:nvGrpSpPr>
        <p:grpSpPr>
          <a:xfrm>
            <a:off x="6145604" y="1011883"/>
            <a:ext cx="2246891" cy="1950076"/>
            <a:chOff x="6349161" y="1009720"/>
            <a:chExt cx="2246891" cy="19500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67A57E-FB43-4166-B582-64D4A1E8A0F9}"/>
                </a:ext>
              </a:extLst>
            </p:cNvPr>
            <p:cNvSpPr txBox="1"/>
            <p:nvPr/>
          </p:nvSpPr>
          <p:spPr>
            <a:xfrm>
              <a:off x="8147706" y="2699769"/>
              <a:ext cx="21480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BB89BA-532B-4B68-A598-466C9A5278A6}"/>
                </a:ext>
              </a:extLst>
            </p:cNvPr>
            <p:cNvCxnSpPr/>
            <p:nvPr/>
          </p:nvCxnSpPr>
          <p:spPr bwMode="auto">
            <a:xfrm>
              <a:off x="6635632" y="2815780"/>
              <a:ext cx="151207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FEAC81-9302-4ACF-B93B-28B7AAACF839}"/>
                </a:ext>
              </a:extLst>
            </p:cNvPr>
            <p:cNvCxnSpPr/>
            <p:nvPr/>
          </p:nvCxnSpPr>
          <p:spPr bwMode="auto">
            <a:xfrm flipV="1">
              <a:off x="6779648" y="1303612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3DB260-48D9-4899-9437-AD8448E9EAE5}"/>
                </a:ext>
              </a:extLst>
            </p:cNvPr>
            <p:cNvSpPr txBox="1"/>
            <p:nvPr/>
          </p:nvSpPr>
          <p:spPr>
            <a:xfrm>
              <a:off x="6575266" y="1009720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0BFD57-320F-4A05-AE3E-6B94C99DD503}"/>
                </a:ext>
              </a:extLst>
            </p:cNvPr>
            <p:cNvCxnSpPr/>
            <p:nvPr/>
          </p:nvCxnSpPr>
          <p:spPr bwMode="auto">
            <a:xfrm flipH="1">
              <a:off x="6684358" y="1591644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089F5F-0829-400D-9987-C311E7058A65}"/>
                </a:ext>
              </a:extLst>
            </p:cNvPr>
            <p:cNvSpPr txBox="1"/>
            <p:nvPr/>
          </p:nvSpPr>
          <p:spPr>
            <a:xfrm>
              <a:off x="6349161" y="1474271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BAB64369-241F-4999-8500-7E3E06D10AD8}"/>
                </a:ext>
              </a:extLst>
            </p:cNvPr>
            <p:cNvSpPr/>
            <p:nvPr/>
          </p:nvSpPr>
          <p:spPr bwMode="auto">
            <a:xfrm>
              <a:off x="6775517" y="1591074"/>
              <a:ext cx="1113211" cy="1228870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38 h 3678352"/>
                <a:gd name="connsiteX1" fmla="*/ 19512696 w 61426174"/>
                <a:gd name="connsiteY1" fmla="*/ 823410 h 3678352"/>
                <a:gd name="connsiteX2" fmla="*/ 39792819 w 61426174"/>
                <a:gd name="connsiteY2" fmla="*/ 3165744 h 3678352"/>
                <a:gd name="connsiteX3" fmla="*/ 61426174 w 61426174"/>
                <a:gd name="connsiteY3" fmla="*/ 3677779 h 3678352"/>
                <a:gd name="connsiteX0" fmla="*/ 0 w 61426174"/>
                <a:gd name="connsiteY0" fmla="*/ 29 h 3677874"/>
                <a:gd name="connsiteX1" fmla="*/ 19512696 w 61426174"/>
                <a:gd name="connsiteY1" fmla="*/ 823401 h 3677874"/>
                <a:gd name="connsiteX2" fmla="*/ 21628389 w 61426174"/>
                <a:gd name="connsiteY2" fmla="*/ 2909590 h 3677874"/>
                <a:gd name="connsiteX3" fmla="*/ 61426174 w 61426174"/>
                <a:gd name="connsiteY3" fmla="*/ 3677770 h 3677874"/>
                <a:gd name="connsiteX0" fmla="*/ 0 w 61426174"/>
                <a:gd name="connsiteY0" fmla="*/ 26 h 3677874"/>
                <a:gd name="connsiteX1" fmla="*/ 19512696 w 61426174"/>
                <a:gd name="connsiteY1" fmla="*/ 823398 h 3677874"/>
                <a:gd name="connsiteX2" fmla="*/ 21628389 w 61426174"/>
                <a:gd name="connsiteY2" fmla="*/ 2909587 h 3677874"/>
                <a:gd name="connsiteX3" fmla="*/ 61426174 w 61426174"/>
                <a:gd name="connsiteY3" fmla="*/ 3677767 h 3677874"/>
                <a:gd name="connsiteX0" fmla="*/ 0 w 61426174"/>
                <a:gd name="connsiteY0" fmla="*/ 638722 h 4316570"/>
                <a:gd name="connsiteX1" fmla="*/ 19512696 w 61426174"/>
                <a:gd name="connsiteY1" fmla="*/ 1462094 h 4316570"/>
                <a:gd name="connsiteX2" fmla="*/ 21628389 w 61426174"/>
                <a:gd name="connsiteY2" fmla="*/ 3548283 h 4316570"/>
                <a:gd name="connsiteX3" fmla="*/ 61426174 w 61426174"/>
                <a:gd name="connsiteY3" fmla="*/ 4316463 h 4316570"/>
                <a:gd name="connsiteX0" fmla="*/ 0 w 61426174"/>
                <a:gd name="connsiteY0" fmla="*/ 26 h 3677858"/>
                <a:gd name="connsiteX1" fmla="*/ 19512696 w 61426174"/>
                <a:gd name="connsiteY1" fmla="*/ 823398 h 3677858"/>
                <a:gd name="connsiteX2" fmla="*/ 21628389 w 61426174"/>
                <a:gd name="connsiteY2" fmla="*/ 2909587 h 3677858"/>
                <a:gd name="connsiteX3" fmla="*/ 61426174 w 61426174"/>
                <a:gd name="connsiteY3" fmla="*/ 3677767 h 3677858"/>
                <a:gd name="connsiteX0" fmla="*/ 0 w 61426174"/>
                <a:gd name="connsiteY0" fmla="*/ 26 h 3678355"/>
                <a:gd name="connsiteX1" fmla="*/ 19512696 w 61426174"/>
                <a:gd name="connsiteY1" fmla="*/ 823398 h 3678355"/>
                <a:gd name="connsiteX2" fmla="*/ 21628389 w 61426174"/>
                <a:gd name="connsiteY2" fmla="*/ 2909587 h 3678355"/>
                <a:gd name="connsiteX3" fmla="*/ 61426174 w 61426174"/>
                <a:gd name="connsiteY3" fmla="*/ 3677767 h 3678355"/>
                <a:gd name="connsiteX0" fmla="*/ 0 w 61426174"/>
                <a:gd name="connsiteY0" fmla="*/ 23 h 3677855"/>
                <a:gd name="connsiteX1" fmla="*/ 19512696 w 61426174"/>
                <a:gd name="connsiteY1" fmla="*/ 823395 h 3677855"/>
                <a:gd name="connsiteX2" fmla="*/ 21628389 w 61426174"/>
                <a:gd name="connsiteY2" fmla="*/ 2602208 h 3677855"/>
                <a:gd name="connsiteX3" fmla="*/ 61426174 w 61426174"/>
                <a:gd name="connsiteY3" fmla="*/ 3677764 h 3677855"/>
                <a:gd name="connsiteX0" fmla="*/ 0 w 38032576"/>
                <a:gd name="connsiteY0" fmla="*/ 23 h 3780266"/>
                <a:gd name="connsiteX1" fmla="*/ 19512696 w 38032576"/>
                <a:gd name="connsiteY1" fmla="*/ 823395 h 3780266"/>
                <a:gd name="connsiteX2" fmla="*/ 21628389 w 38032576"/>
                <a:gd name="connsiteY2" fmla="*/ 2602208 h 3780266"/>
                <a:gd name="connsiteX3" fmla="*/ 38032576 w 38032576"/>
                <a:gd name="connsiteY3" fmla="*/ 3780221 h 3780266"/>
                <a:gd name="connsiteX0" fmla="*/ 0 w 38032576"/>
                <a:gd name="connsiteY0" fmla="*/ 42 h 3780288"/>
                <a:gd name="connsiteX1" fmla="*/ 15384433 w 38032576"/>
                <a:gd name="connsiteY1" fmla="*/ 644112 h 3780288"/>
                <a:gd name="connsiteX2" fmla="*/ 21628389 w 38032576"/>
                <a:gd name="connsiteY2" fmla="*/ 2602227 h 3780288"/>
                <a:gd name="connsiteX3" fmla="*/ 38032576 w 38032576"/>
                <a:gd name="connsiteY3" fmla="*/ 3780240 h 3780288"/>
                <a:gd name="connsiteX0" fmla="*/ 0 w 38032576"/>
                <a:gd name="connsiteY0" fmla="*/ 64 h 3780310"/>
                <a:gd name="connsiteX1" fmla="*/ 15384433 w 38032576"/>
                <a:gd name="connsiteY1" fmla="*/ 644134 h 3780310"/>
                <a:gd name="connsiteX2" fmla="*/ 21628389 w 38032576"/>
                <a:gd name="connsiteY2" fmla="*/ 2602249 h 3780310"/>
                <a:gd name="connsiteX3" fmla="*/ 38032576 w 38032576"/>
                <a:gd name="connsiteY3" fmla="*/ 3780262 h 3780310"/>
                <a:gd name="connsiteX0" fmla="*/ 0 w 38032576"/>
                <a:gd name="connsiteY0" fmla="*/ 26 h 3780269"/>
                <a:gd name="connsiteX1" fmla="*/ 15384433 w 38032576"/>
                <a:gd name="connsiteY1" fmla="*/ 849013 h 3780269"/>
                <a:gd name="connsiteX2" fmla="*/ 21628389 w 38032576"/>
                <a:gd name="connsiteY2" fmla="*/ 2602211 h 3780269"/>
                <a:gd name="connsiteX3" fmla="*/ 38032576 w 38032576"/>
                <a:gd name="connsiteY3" fmla="*/ 3780224 h 3780269"/>
                <a:gd name="connsiteX0" fmla="*/ 0 w 38032576"/>
                <a:gd name="connsiteY0" fmla="*/ 23 h 3780266"/>
                <a:gd name="connsiteX1" fmla="*/ 15384433 w 38032576"/>
                <a:gd name="connsiteY1" fmla="*/ 849010 h 3780266"/>
                <a:gd name="connsiteX2" fmla="*/ 17500091 w 38032576"/>
                <a:gd name="connsiteY2" fmla="*/ 2602208 h 3780266"/>
                <a:gd name="connsiteX3" fmla="*/ 38032576 w 38032576"/>
                <a:gd name="connsiteY3" fmla="*/ 3780221 h 3780266"/>
                <a:gd name="connsiteX0" fmla="*/ 0 w 38032576"/>
                <a:gd name="connsiteY0" fmla="*/ 23 h 3780275"/>
                <a:gd name="connsiteX1" fmla="*/ 15384433 w 38032576"/>
                <a:gd name="connsiteY1" fmla="*/ 849010 h 3780275"/>
                <a:gd name="connsiteX2" fmla="*/ 17500091 w 38032576"/>
                <a:gd name="connsiteY2" fmla="*/ 2602208 h 3780275"/>
                <a:gd name="connsiteX3" fmla="*/ 38032576 w 38032576"/>
                <a:gd name="connsiteY3" fmla="*/ 3780221 h 3780275"/>
                <a:gd name="connsiteX0" fmla="*/ 0 w 38032576"/>
                <a:gd name="connsiteY0" fmla="*/ 23 h 3780294"/>
                <a:gd name="connsiteX1" fmla="*/ 15384433 w 38032576"/>
                <a:gd name="connsiteY1" fmla="*/ 849010 h 3780294"/>
                <a:gd name="connsiteX2" fmla="*/ 17500091 w 38032576"/>
                <a:gd name="connsiteY2" fmla="*/ 2602208 h 3780294"/>
                <a:gd name="connsiteX3" fmla="*/ 38032576 w 38032576"/>
                <a:gd name="connsiteY3" fmla="*/ 3780221 h 3780294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4729931"/>
                <a:gd name="connsiteY0" fmla="*/ 20 h 3728989"/>
                <a:gd name="connsiteX1" fmla="*/ 15384433 w 34729931"/>
                <a:gd name="connsiteY1" fmla="*/ 849007 h 3728989"/>
                <a:gd name="connsiteX2" fmla="*/ 15998809 w 34729931"/>
                <a:gd name="connsiteY2" fmla="*/ 2494201 h 3728989"/>
                <a:gd name="connsiteX3" fmla="*/ 34729931 w 34729931"/>
                <a:gd name="connsiteY3" fmla="*/ 3728989 h 3728989"/>
                <a:gd name="connsiteX0" fmla="*/ 0 w 34729931"/>
                <a:gd name="connsiteY0" fmla="*/ 20 h 3728989"/>
                <a:gd name="connsiteX1" fmla="*/ 15384433 w 34729931"/>
                <a:gd name="connsiteY1" fmla="*/ 849007 h 3728989"/>
                <a:gd name="connsiteX2" fmla="*/ 15998809 w 34729931"/>
                <a:gd name="connsiteY2" fmla="*/ 2494201 h 3728989"/>
                <a:gd name="connsiteX3" fmla="*/ 34729931 w 34729931"/>
                <a:gd name="connsiteY3" fmla="*/ 3728989 h 3728989"/>
                <a:gd name="connsiteX0" fmla="*/ 0 w 37861501"/>
                <a:gd name="connsiteY0" fmla="*/ 20 h 3889792"/>
                <a:gd name="connsiteX1" fmla="*/ 15384433 w 37861501"/>
                <a:gd name="connsiteY1" fmla="*/ 849007 h 3889792"/>
                <a:gd name="connsiteX2" fmla="*/ 15998809 w 37861501"/>
                <a:gd name="connsiteY2" fmla="*/ 2494201 h 3889792"/>
                <a:gd name="connsiteX3" fmla="*/ 37861501 w 37861501"/>
                <a:gd name="connsiteY3" fmla="*/ 3889792 h 3889792"/>
                <a:gd name="connsiteX0" fmla="*/ 0 w 37861501"/>
                <a:gd name="connsiteY0" fmla="*/ 20 h 3889792"/>
                <a:gd name="connsiteX1" fmla="*/ 15384433 w 37861501"/>
                <a:gd name="connsiteY1" fmla="*/ 849007 h 3889792"/>
                <a:gd name="connsiteX2" fmla="*/ 15998809 w 37861501"/>
                <a:gd name="connsiteY2" fmla="*/ 2494201 h 3889792"/>
                <a:gd name="connsiteX3" fmla="*/ 37861501 w 37861501"/>
                <a:gd name="connsiteY3" fmla="*/ 3889792 h 3889792"/>
                <a:gd name="connsiteX0" fmla="*/ 0 w 37861501"/>
                <a:gd name="connsiteY0" fmla="*/ 23 h 3889795"/>
                <a:gd name="connsiteX1" fmla="*/ 15384433 w 37861501"/>
                <a:gd name="connsiteY1" fmla="*/ 849010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23 h 3889795"/>
                <a:gd name="connsiteX1" fmla="*/ 17544136 w 37861501"/>
                <a:gd name="connsiteY1" fmla="*/ 849009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51 h 3889823"/>
                <a:gd name="connsiteX1" fmla="*/ 17544136 w 37861501"/>
                <a:gd name="connsiteY1" fmla="*/ 849037 h 3889823"/>
                <a:gd name="connsiteX2" fmla="*/ 18806423 w 37861501"/>
                <a:gd name="connsiteY2" fmla="*/ 2866089 h 3889823"/>
                <a:gd name="connsiteX3" fmla="*/ 37861501 w 37861501"/>
                <a:gd name="connsiteY3" fmla="*/ 3889823 h 3889823"/>
                <a:gd name="connsiteX0" fmla="*/ 0 w 37861501"/>
                <a:gd name="connsiteY0" fmla="*/ 23 h 3889795"/>
                <a:gd name="connsiteX1" fmla="*/ 17652121 w 37861501"/>
                <a:gd name="connsiteY1" fmla="*/ 1130415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20 h 3889792"/>
                <a:gd name="connsiteX1" fmla="*/ 17652121 w 37861501"/>
                <a:gd name="connsiteY1" fmla="*/ 1130412 h 3889792"/>
                <a:gd name="connsiteX2" fmla="*/ 18806423 w 37861501"/>
                <a:gd name="connsiteY2" fmla="*/ 2866058 h 3889792"/>
                <a:gd name="connsiteX3" fmla="*/ 37861501 w 37861501"/>
                <a:gd name="connsiteY3" fmla="*/ 3889792 h 3889792"/>
                <a:gd name="connsiteX0" fmla="*/ 0 w 37861501"/>
                <a:gd name="connsiteY0" fmla="*/ 36 h 3889808"/>
                <a:gd name="connsiteX1" fmla="*/ 17976077 w 37861501"/>
                <a:gd name="connsiteY1" fmla="*/ 919374 h 3889808"/>
                <a:gd name="connsiteX2" fmla="*/ 18806423 w 37861501"/>
                <a:gd name="connsiteY2" fmla="*/ 2866074 h 3889808"/>
                <a:gd name="connsiteX3" fmla="*/ 37861501 w 37861501"/>
                <a:gd name="connsiteY3" fmla="*/ 3889808 h 3889808"/>
                <a:gd name="connsiteX0" fmla="*/ 0 w 37861501"/>
                <a:gd name="connsiteY0" fmla="*/ 23 h 3889795"/>
                <a:gd name="connsiteX1" fmla="*/ 17976077 w 37861501"/>
                <a:gd name="connsiteY1" fmla="*/ 919361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36 h 3889808"/>
                <a:gd name="connsiteX1" fmla="*/ 17976077 w 37861501"/>
                <a:gd name="connsiteY1" fmla="*/ 919374 h 3889808"/>
                <a:gd name="connsiteX2" fmla="*/ 18806423 w 37861501"/>
                <a:gd name="connsiteY2" fmla="*/ 2866074 h 3889808"/>
                <a:gd name="connsiteX3" fmla="*/ 37861501 w 37861501"/>
                <a:gd name="connsiteY3" fmla="*/ 3889808 h 3889808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26 h 3889798"/>
                <a:gd name="connsiteX1" fmla="*/ 18300032 w 37861501"/>
                <a:gd name="connsiteY1" fmla="*/ 929414 h 3889798"/>
                <a:gd name="connsiteX2" fmla="*/ 18806423 w 37861501"/>
                <a:gd name="connsiteY2" fmla="*/ 2866064 h 3889798"/>
                <a:gd name="connsiteX3" fmla="*/ 37861501 w 37861501"/>
                <a:gd name="connsiteY3" fmla="*/ 3889798 h 3889798"/>
                <a:gd name="connsiteX0" fmla="*/ 0 w 37861501"/>
                <a:gd name="connsiteY0" fmla="*/ 51 h 3889823"/>
                <a:gd name="connsiteX1" fmla="*/ 18300032 w 37861501"/>
                <a:gd name="connsiteY1" fmla="*/ 929439 h 3889823"/>
                <a:gd name="connsiteX2" fmla="*/ 18806423 w 37861501"/>
                <a:gd name="connsiteY2" fmla="*/ 2866089 h 3889823"/>
                <a:gd name="connsiteX3" fmla="*/ 37861501 w 37861501"/>
                <a:gd name="connsiteY3" fmla="*/ 3889823 h 3889823"/>
                <a:gd name="connsiteX0" fmla="*/ 0 w 37861501"/>
                <a:gd name="connsiteY0" fmla="*/ 23 h 3889795"/>
                <a:gd name="connsiteX1" fmla="*/ 18300032 w 37861501"/>
                <a:gd name="connsiteY1" fmla="*/ 929411 h 3889795"/>
                <a:gd name="connsiteX2" fmla="*/ 18914408 w 37861501"/>
                <a:gd name="connsiteY2" fmla="*/ 3006764 h 3889795"/>
                <a:gd name="connsiteX3" fmla="*/ 37861501 w 37861501"/>
                <a:gd name="connsiteY3" fmla="*/ 3889795 h 3889795"/>
                <a:gd name="connsiteX0" fmla="*/ 0 w 37861501"/>
                <a:gd name="connsiteY0" fmla="*/ 115 h 3889887"/>
                <a:gd name="connsiteX1" fmla="*/ 18300032 w 37861501"/>
                <a:gd name="connsiteY1" fmla="*/ 929503 h 3889887"/>
                <a:gd name="connsiteX2" fmla="*/ 18914408 w 37861501"/>
                <a:gd name="connsiteY2" fmla="*/ 3006856 h 3889887"/>
                <a:gd name="connsiteX3" fmla="*/ 37861501 w 37861501"/>
                <a:gd name="connsiteY3" fmla="*/ 3889887 h 38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61501" h="3889887">
                  <a:moveTo>
                    <a:pt x="0" y="115"/>
                  </a:moveTo>
                  <a:cubicBezTo>
                    <a:pt x="10745186" y="-3359"/>
                    <a:pt x="17955262" y="66572"/>
                    <a:pt x="18300032" y="929503"/>
                  </a:cubicBezTo>
                  <a:cubicBezTo>
                    <a:pt x="18644802" y="1792434"/>
                    <a:pt x="18561815" y="2255547"/>
                    <a:pt x="18914408" y="3006856"/>
                  </a:cubicBezTo>
                  <a:cubicBezTo>
                    <a:pt x="19386481" y="3751536"/>
                    <a:pt x="28414653" y="3877134"/>
                    <a:pt x="37861501" y="3889887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C8D833-ED96-4524-AC9F-AEEC3AFF512E}"/>
                </a:ext>
              </a:extLst>
            </p:cNvPr>
            <p:cNvCxnSpPr/>
            <p:nvPr/>
          </p:nvCxnSpPr>
          <p:spPr bwMode="auto">
            <a:xfrm flipH="1">
              <a:off x="7531374" y="1929761"/>
              <a:ext cx="348491" cy="29878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449F659-8B72-4D33-89B6-46D1C8173439}"/>
                </a:ext>
              </a:extLst>
            </p:cNvPr>
            <p:cNvCxnSpPr/>
            <p:nvPr/>
          </p:nvCxnSpPr>
          <p:spPr bwMode="auto">
            <a:xfrm flipH="1">
              <a:off x="7311494" y="1900957"/>
              <a:ext cx="8339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A3919B-81B5-4DC2-838B-D7B75519F6BD}"/>
                </a:ext>
              </a:extLst>
            </p:cNvPr>
            <p:cNvSpPr txBox="1"/>
            <p:nvPr/>
          </p:nvSpPr>
          <p:spPr>
            <a:xfrm>
              <a:off x="7198934" y="1414459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3</a:t>
              </a:r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810636-913A-43E8-89FB-7327EE782356}"/>
                </a:ext>
              </a:extLst>
            </p:cNvPr>
            <p:cNvSpPr txBox="1"/>
            <p:nvPr/>
          </p:nvSpPr>
          <p:spPr>
            <a:xfrm>
              <a:off x="7348402" y="2126763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2</a:t>
              </a:r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5E2FE5-8C1B-4F06-9121-6D8FF83E0AB8}"/>
                </a:ext>
              </a:extLst>
            </p:cNvPr>
            <p:cNvSpPr txBox="1"/>
            <p:nvPr/>
          </p:nvSpPr>
          <p:spPr>
            <a:xfrm>
              <a:off x="7580527" y="2532223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4562F3-1621-4E73-926D-B22F1579EE1E}"/>
                </a:ext>
              </a:extLst>
            </p:cNvPr>
            <p:cNvSpPr txBox="1"/>
            <p:nvPr/>
          </p:nvSpPr>
          <p:spPr>
            <a:xfrm>
              <a:off x="7908363" y="1720984"/>
              <a:ext cx="687689" cy="4062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M1 and M2</a:t>
              </a:r>
            </a:p>
            <a:p>
              <a:pPr>
                <a:lnSpc>
                  <a:spcPct val="100000"/>
                </a:lnSpc>
                <a:buNone/>
              </a:pPr>
              <a:r>
                <a:rPr lang="fr-CH" sz="1200" dirty="0"/>
                <a:t>in saturation</a:t>
              </a:r>
              <a:endParaRPr lang="en-US" sz="1200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92B6E3-79C4-44A8-A963-21E42DB5935B}"/>
                </a:ext>
              </a:extLst>
            </p:cNvPr>
            <p:cNvCxnSpPr/>
            <p:nvPr/>
          </p:nvCxnSpPr>
          <p:spPr bwMode="auto">
            <a:xfrm flipH="1">
              <a:off x="7340069" y="2567707"/>
              <a:ext cx="8339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79646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1FC0-2DD3-4B7A-A954-E7FE5B98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Inverter as a Gain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D9259-8976-45C3-8B9D-6FF15602C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437676"/>
                <a:ext cx="5760387" cy="2944074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DC gain for 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2</a:t>
                </a:r>
                <a:r>
                  <a:rPr lang="en-US" dirty="0"/>
                  <a:t> in saturation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CH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fr-CH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CH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H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fr-CH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CH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CH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CH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fr-CH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H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fr-CH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  <m:d>
                                  <m:dPr>
                                    <m:ctrlPr>
                                      <a:rPr lang="fr-CH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fr-CH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CH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  <m:r>
                                      <a:rPr lang="fr-CH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fr-CH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fr-CH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CH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H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H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H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CH" sz="16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nor/>
                                  </m:rPr>
                                  <a:rPr lang="fr-CH" sz="16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CH" dirty="0" err="1"/>
                  <a:t>where</a:t>
                </a:r>
                <a:endParaRPr lang="fr-CH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  <m:r>
                              <a:rPr lang="fr-CH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CH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𝑀</m:t>
                            </m:r>
                            <m:r>
                              <a:rPr lang="fr-CH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CH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D9259-8976-45C3-8B9D-6FF15602C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437676"/>
                <a:ext cx="5760387" cy="2944074"/>
              </a:xfrm>
              <a:blipFill>
                <a:blip r:embed="rId2"/>
                <a:stretch>
                  <a:fillRect l="-2540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CBE5-866E-406D-A0C0-8CF82634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5783-4BA9-4AE5-A186-98DCB91A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AD559-34D8-4E69-A401-387AF30E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28</a:t>
            </a:fld>
            <a:endParaRPr lang="fr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79C133-0224-411A-9DA5-57388C59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0" y="1073719"/>
            <a:ext cx="2191208" cy="221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550AED0-5479-4362-AFF1-5FF1CBC53059}"/>
              </a:ext>
            </a:extLst>
          </p:cNvPr>
          <p:cNvGrpSpPr/>
          <p:nvPr/>
        </p:nvGrpSpPr>
        <p:grpSpPr>
          <a:xfrm>
            <a:off x="3319773" y="1303612"/>
            <a:ext cx="2572162" cy="1851361"/>
            <a:chOff x="3319773" y="1303612"/>
            <a:chExt cx="2572162" cy="18513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3E400-5BA6-4A5B-8F07-75980807CD60}"/>
                </a:ext>
              </a:extLst>
            </p:cNvPr>
            <p:cNvSpPr txBox="1"/>
            <p:nvPr/>
          </p:nvSpPr>
          <p:spPr>
            <a:xfrm>
              <a:off x="5603394" y="2699768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1481AB-8D3A-4C53-9FFC-4CFF7145C44F}"/>
                </a:ext>
              </a:extLst>
            </p:cNvPr>
            <p:cNvCxnSpPr/>
            <p:nvPr/>
          </p:nvCxnSpPr>
          <p:spPr bwMode="auto">
            <a:xfrm>
              <a:off x="3319773" y="2815780"/>
              <a:ext cx="229622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3994D1-4A9B-43EB-9012-594D835E559C}"/>
                </a:ext>
              </a:extLst>
            </p:cNvPr>
            <p:cNvCxnSpPr/>
            <p:nvPr/>
          </p:nvCxnSpPr>
          <p:spPr bwMode="auto">
            <a:xfrm flipV="1">
              <a:off x="3463789" y="1303612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FCFAB-A583-4332-A069-9E28F6470C34}"/>
                </a:ext>
              </a:extLst>
            </p:cNvPr>
            <p:cNvSpPr txBox="1"/>
            <p:nvPr/>
          </p:nvSpPr>
          <p:spPr>
            <a:xfrm>
              <a:off x="5181566" y="2920229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D97DBF-318E-486C-9563-89553B1E7C29}"/>
                </a:ext>
              </a:extLst>
            </p:cNvPr>
            <p:cNvCxnSpPr/>
            <p:nvPr/>
          </p:nvCxnSpPr>
          <p:spPr bwMode="auto">
            <a:xfrm rot="16200000" flipH="1">
              <a:off x="5218079" y="2864788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D72857-09AA-4F33-9149-DE60B22B3289}"/>
                </a:ext>
              </a:extLst>
            </p:cNvPr>
            <p:cNvCxnSpPr/>
            <p:nvPr/>
          </p:nvCxnSpPr>
          <p:spPr bwMode="auto">
            <a:xfrm>
              <a:off x="5265723" y="1462506"/>
              <a:ext cx="0" cy="135327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C31A643-0B86-4CC5-AB22-0192833098FC}"/>
                </a:ext>
              </a:extLst>
            </p:cNvPr>
            <p:cNvSpPr/>
            <p:nvPr/>
          </p:nvSpPr>
          <p:spPr bwMode="auto">
            <a:xfrm>
              <a:off x="3462101" y="1844824"/>
              <a:ext cx="1800713" cy="961142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21265" h="3747876">
                  <a:moveTo>
                    <a:pt x="61121265" y="0"/>
                  </a:moveTo>
                  <a:lnTo>
                    <a:pt x="47092752" y="25504"/>
                  </a:lnTo>
                  <a:cubicBezTo>
                    <a:pt x="20390386" y="70817"/>
                    <a:pt x="5635227" y="2372745"/>
                    <a:pt x="1" y="3747876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7F365AF-D164-40E5-9719-88F592D2BB63}"/>
                </a:ext>
              </a:extLst>
            </p:cNvPr>
            <p:cNvSpPr/>
            <p:nvPr/>
          </p:nvSpPr>
          <p:spPr bwMode="auto">
            <a:xfrm>
              <a:off x="3462102" y="2451149"/>
              <a:ext cx="1820952" cy="361045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256493 w 61256493"/>
                <a:gd name="connsiteY0" fmla="*/ 189840 h 3031624"/>
                <a:gd name="connsiteX1" fmla="*/ 47227980 w 61256493"/>
                <a:gd name="connsiteY1" fmla="*/ 215344 h 3031624"/>
                <a:gd name="connsiteX2" fmla="*/ 0 w 61256493"/>
                <a:gd name="connsiteY2" fmla="*/ 3031624 h 303162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817995 h 2564917"/>
                <a:gd name="connsiteX1" fmla="*/ 21942550 w 61256493"/>
                <a:gd name="connsiteY1" fmla="*/ 63251 h 2564917"/>
                <a:gd name="connsiteX2" fmla="*/ 0 w 61256493"/>
                <a:gd name="connsiteY2" fmla="*/ 2564917 h 2564917"/>
                <a:gd name="connsiteX0" fmla="*/ 61256493 w 61256493"/>
                <a:gd name="connsiteY0" fmla="*/ 263277 h 2010199"/>
                <a:gd name="connsiteX1" fmla="*/ 21536900 w 61256493"/>
                <a:gd name="connsiteY1" fmla="*/ 162930 h 2010199"/>
                <a:gd name="connsiteX2" fmla="*/ 0 w 61256493"/>
                <a:gd name="connsiteY2" fmla="*/ 2010199 h 2010199"/>
                <a:gd name="connsiteX0" fmla="*/ 61256493 w 61256493"/>
                <a:gd name="connsiteY0" fmla="*/ 199000 h 1945922"/>
                <a:gd name="connsiteX1" fmla="*/ 21536900 w 61256493"/>
                <a:gd name="connsiteY1" fmla="*/ 98653 h 1945922"/>
                <a:gd name="connsiteX2" fmla="*/ 0 w 61256493"/>
                <a:gd name="connsiteY2" fmla="*/ 1945922 h 1945922"/>
                <a:gd name="connsiteX0" fmla="*/ 61256493 w 61256493"/>
                <a:gd name="connsiteY0" fmla="*/ 153415 h 1900337"/>
                <a:gd name="connsiteX1" fmla="*/ 21536900 w 61256493"/>
                <a:gd name="connsiteY1" fmla="*/ 53068 h 1900337"/>
                <a:gd name="connsiteX2" fmla="*/ 0 w 61256493"/>
                <a:gd name="connsiteY2" fmla="*/ 1900337 h 1900337"/>
                <a:gd name="connsiteX0" fmla="*/ 61256493 w 61256493"/>
                <a:gd name="connsiteY0" fmla="*/ 100347 h 1847269"/>
                <a:gd name="connsiteX1" fmla="*/ 21536900 w 61256493"/>
                <a:gd name="connsiteY1" fmla="*/ 0 h 1847269"/>
                <a:gd name="connsiteX2" fmla="*/ 0 w 61256493"/>
                <a:gd name="connsiteY2" fmla="*/ 1847269 h 1847269"/>
                <a:gd name="connsiteX0" fmla="*/ 61256493 w 61256493"/>
                <a:gd name="connsiteY0" fmla="*/ 0 h 1746922"/>
                <a:gd name="connsiteX1" fmla="*/ 25322944 w 61256493"/>
                <a:gd name="connsiteY1" fmla="*/ 63255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6263449 w 61256493"/>
                <a:gd name="connsiteY1" fmla="*/ 579224 h 1746922"/>
                <a:gd name="connsiteX2" fmla="*/ 0 w 61256493"/>
                <a:gd name="connsiteY2" fmla="*/ 1746922 h 1746922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2531" h="1142858">
                  <a:moveTo>
                    <a:pt x="61932531" y="0"/>
                  </a:moveTo>
                  <a:lnTo>
                    <a:pt x="16128221" y="25501"/>
                  </a:lnTo>
                  <a:cubicBezTo>
                    <a:pt x="10944346" y="21476"/>
                    <a:pt x="5364771" y="396956"/>
                    <a:pt x="0" y="1142858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72FB5-8036-4BED-832B-A6D9A5848D8E}"/>
                </a:ext>
              </a:extLst>
            </p:cNvPr>
            <p:cNvSpPr txBox="1"/>
            <p:nvPr/>
          </p:nvSpPr>
          <p:spPr>
            <a:xfrm>
              <a:off x="3698429" y="1341617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15D572-1FDC-4504-B2F2-8F13B4510E2E}"/>
                </a:ext>
              </a:extLst>
            </p:cNvPr>
            <p:cNvSpPr txBox="1"/>
            <p:nvPr/>
          </p:nvSpPr>
          <p:spPr>
            <a:xfrm>
              <a:off x="5007328" y="1514865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694D94-E4C4-4547-ABD9-E0A74B0A25AB}"/>
                </a:ext>
              </a:extLst>
            </p:cNvPr>
            <p:cNvSpPr txBox="1"/>
            <p:nvPr/>
          </p:nvSpPr>
          <p:spPr>
            <a:xfrm>
              <a:off x="3734715" y="2000985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49E903-589A-46C2-8A5D-37D36FFCB9FB}"/>
                </a:ext>
              </a:extLst>
            </p:cNvPr>
            <p:cNvSpPr txBox="1"/>
            <p:nvPr/>
          </p:nvSpPr>
          <p:spPr>
            <a:xfrm>
              <a:off x="5086406" y="2194331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fr-CH" sz="1200" dirty="0"/>
                <a:t>3</a:t>
              </a:r>
              <a:endParaRPr lang="en-US" sz="1200" dirty="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68EA9619-5A17-4D57-8388-33BD8B68C527}"/>
                </a:ext>
              </a:extLst>
            </p:cNvPr>
            <p:cNvSpPr/>
            <p:nvPr/>
          </p:nvSpPr>
          <p:spPr bwMode="auto">
            <a:xfrm flipH="1">
              <a:off x="3463788" y="2276872"/>
              <a:ext cx="1799025" cy="540270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256493 w 61256493"/>
                <a:gd name="connsiteY0" fmla="*/ 189840 h 3031624"/>
                <a:gd name="connsiteX1" fmla="*/ 47227980 w 61256493"/>
                <a:gd name="connsiteY1" fmla="*/ 215344 h 3031624"/>
                <a:gd name="connsiteX2" fmla="*/ 0 w 61256493"/>
                <a:gd name="connsiteY2" fmla="*/ 3031624 h 303162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0 h 2841784"/>
                <a:gd name="connsiteX1" fmla="*/ 21942550 w 61256493"/>
                <a:gd name="connsiteY1" fmla="*/ 340118 h 2841784"/>
                <a:gd name="connsiteX2" fmla="*/ 0 w 61256493"/>
                <a:gd name="connsiteY2" fmla="*/ 2841784 h 2841784"/>
                <a:gd name="connsiteX0" fmla="*/ 61256493 w 61256493"/>
                <a:gd name="connsiteY0" fmla="*/ 817995 h 2564917"/>
                <a:gd name="connsiteX1" fmla="*/ 21942550 w 61256493"/>
                <a:gd name="connsiteY1" fmla="*/ 63251 h 2564917"/>
                <a:gd name="connsiteX2" fmla="*/ 0 w 61256493"/>
                <a:gd name="connsiteY2" fmla="*/ 2564917 h 2564917"/>
                <a:gd name="connsiteX0" fmla="*/ 61256493 w 61256493"/>
                <a:gd name="connsiteY0" fmla="*/ 263277 h 2010199"/>
                <a:gd name="connsiteX1" fmla="*/ 21536900 w 61256493"/>
                <a:gd name="connsiteY1" fmla="*/ 162930 h 2010199"/>
                <a:gd name="connsiteX2" fmla="*/ 0 w 61256493"/>
                <a:gd name="connsiteY2" fmla="*/ 2010199 h 2010199"/>
                <a:gd name="connsiteX0" fmla="*/ 61256493 w 61256493"/>
                <a:gd name="connsiteY0" fmla="*/ 199000 h 1945922"/>
                <a:gd name="connsiteX1" fmla="*/ 21536900 w 61256493"/>
                <a:gd name="connsiteY1" fmla="*/ 98653 h 1945922"/>
                <a:gd name="connsiteX2" fmla="*/ 0 w 61256493"/>
                <a:gd name="connsiteY2" fmla="*/ 1945922 h 1945922"/>
                <a:gd name="connsiteX0" fmla="*/ 61256493 w 61256493"/>
                <a:gd name="connsiteY0" fmla="*/ 153415 h 1900337"/>
                <a:gd name="connsiteX1" fmla="*/ 21536900 w 61256493"/>
                <a:gd name="connsiteY1" fmla="*/ 53068 h 1900337"/>
                <a:gd name="connsiteX2" fmla="*/ 0 w 61256493"/>
                <a:gd name="connsiteY2" fmla="*/ 1900337 h 1900337"/>
                <a:gd name="connsiteX0" fmla="*/ 61256493 w 61256493"/>
                <a:gd name="connsiteY0" fmla="*/ 100347 h 1847269"/>
                <a:gd name="connsiteX1" fmla="*/ 21536900 w 61256493"/>
                <a:gd name="connsiteY1" fmla="*/ 0 h 1847269"/>
                <a:gd name="connsiteX2" fmla="*/ 0 w 61256493"/>
                <a:gd name="connsiteY2" fmla="*/ 1847269 h 1847269"/>
                <a:gd name="connsiteX0" fmla="*/ 61256493 w 61256493"/>
                <a:gd name="connsiteY0" fmla="*/ 0 h 1746922"/>
                <a:gd name="connsiteX1" fmla="*/ 25322944 w 61256493"/>
                <a:gd name="connsiteY1" fmla="*/ 63255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8156471 w 61256493"/>
                <a:gd name="connsiteY1" fmla="*/ 25501 h 1746922"/>
                <a:gd name="connsiteX2" fmla="*/ 0 w 61256493"/>
                <a:gd name="connsiteY2" fmla="*/ 1746922 h 1746922"/>
                <a:gd name="connsiteX0" fmla="*/ 61256493 w 61256493"/>
                <a:gd name="connsiteY0" fmla="*/ 0 h 1746922"/>
                <a:gd name="connsiteX1" fmla="*/ 16263449 w 61256493"/>
                <a:gd name="connsiteY1" fmla="*/ 579224 h 1746922"/>
                <a:gd name="connsiteX2" fmla="*/ 0 w 61256493"/>
                <a:gd name="connsiteY2" fmla="*/ 1746922 h 1746922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0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2067759 w 62067759"/>
                <a:gd name="connsiteY0" fmla="*/ 0 h 1193198"/>
                <a:gd name="connsiteX1" fmla="*/ 16263449 w 62067759"/>
                <a:gd name="connsiteY1" fmla="*/ 25501 h 1193198"/>
                <a:gd name="connsiteX2" fmla="*/ 0 w 62067759"/>
                <a:gd name="connsiteY2" fmla="*/ 1193198 h 119319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  <a:gd name="connsiteX0" fmla="*/ 61932531 w 61932531"/>
                <a:gd name="connsiteY0" fmla="*/ 0 h 1142858"/>
                <a:gd name="connsiteX1" fmla="*/ 16128221 w 61932531"/>
                <a:gd name="connsiteY1" fmla="*/ 25501 h 1142858"/>
                <a:gd name="connsiteX2" fmla="*/ 0 w 61932531"/>
                <a:gd name="connsiteY2" fmla="*/ 1142858 h 11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32531" h="1142858">
                  <a:moveTo>
                    <a:pt x="61932531" y="0"/>
                  </a:moveTo>
                  <a:lnTo>
                    <a:pt x="16128221" y="25501"/>
                  </a:lnTo>
                  <a:cubicBezTo>
                    <a:pt x="10944346" y="21476"/>
                    <a:pt x="5364771" y="396956"/>
                    <a:pt x="0" y="1142858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D4B39151-4719-4E82-97C6-FC289B6B2C01}"/>
                </a:ext>
              </a:extLst>
            </p:cNvPr>
            <p:cNvSpPr/>
            <p:nvPr/>
          </p:nvSpPr>
          <p:spPr bwMode="auto">
            <a:xfrm flipH="1">
              <a:off x="3465715" y="1635678"/>
              <a:ext cx="1797099" cy="1184006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29 h 3854097"/>
                <a:gd name="connsiteX1" fmla="*/ 19512696 w 61426174"/>
                <a:gd name="connsiteY1" fmla="*/ 823401 h 3854097"/>
                <a:gd name="connsiteX2" fmla="*/ 39792819 w 61426174"/>
                <a:gd name="connsiteY2" fmla="*/ 3165735 h 3854097"/>
                <a:gd name="connsiteX3" fmla="*/ 61426174 w 61426174"/>
                <a:gd name="connsiteY3" fmla="*/ 3853954 h 3854097"/>
                <a:gd name="connsiteX0" fmla="*/ -1 w 41913477"/>
                <a:gd name="connsiteY0" fmla="*/ 0 h 3030696"/>
                <a:gd name="connsiteX1" fmla="*/ 20280122 w 41913477"/>
                <a:gd name="connsiteY1" fmla="*/ 2342334 h 3030696"/>
                <a:gd name="connsiteX2" fmla="*/ 41913477 w 41913477"/>
                <a:gd name="connsiteY2" fmla="*/ 3030553 h 303069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526"/>
                <a:gd name="connsiteX1" fmla="*/ 32449556 w 54082911"/>
                <a:gd name="connsiteY1" fmla="*/ 3135164 h 3823526"/>
                <a:gd name="connsiteX2" fmla="*/ 54082911 w 54082911"/>
                <a:gd name="connsiteY2" fmla="*/ 3823383 h 3823526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54082911"/>
                <a:gd name="connsiteY0" fmla="*/ 0 h 3823384"/>
                <a:gd name="connsiteX1" fmla="*/ 54082911 w 54082911"/>
                <a:gd name="connsiteY1" fmla="*/ 3823383 h 3823384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0 w 41507793"/>
                <a:gd name="connsiteY0" fmla="*/ 0 h 3848552"/>
                <a:gd name="connsiteX1" fmla="*/ 41507793 w 41507793"/>
                <a:gd name="connsiteY1" fmla="*/ 3848552 h 3848552"/>
                <a:gd name="connsiteX0" fmla="*/ 16567678 w 20255396"/>
                <a:gd name="connsiteY0" fmla="*/ 0 h 3345168"/>
                <a:gd name="connsiteX1" fmla="*/ 4124217 w 20255396"/>
                <a:gd name="connsiteY1" fmla="*/ 3345168 h 3345168"/>
                <a:gd name="connsiteX0" fmla="*/ 40724552 w 43271947"/>
                <a:gd name="connsiteY0" fmla="*/ 0 h 3747876"/>
                <a:gd name="connsiteX1" fmla="*/ 2860468 w 43271947"/>
                <a:gd name="connsiteY1" fmla="*/ 3747876 h 3747876"/>
                <a:gd name="connsiteX0" fmla="*/ 42871909 w 42871909"/>
                <a:gd name="connsiteY0" fmla="*/ 693 h 3748569"/>
                <a:gd name="connsiteX1" fmla="*/ 5007825 w 42871909"/>
                <a:gd name="connsiteY1" fmla="*/ 3748569 h 3748569"/>
                <a:gd name="connsiteX0" fmla="*/ 37864085 w 37864085"/>
                <a:gd name="connsiteY0" fmla="*/ 1070 h 3748946"/>
                <a:gd name="connsiteX1" fmla="*/ 1 w 37864085"/>
                <a:gd name="connsiteY1" fmla="*/ 3748946 h 3748946"/>
                <a:gd name="connsiteX0" fmla="*/ 61121265 w 61121265"/>
                <a:gd name="connsiteY0" fmla="*/ 1070 h 3748946"/>
                <a:gd name="connsiteX1" fmla="*/ 1 w 61121265"/>
                <a:gd name="connsiteY1" fmla="*/ 3748946 h 3748946"/>
                <a:gd name="connsiteX0" fmla="*/ 61121265 w 61121265"/>
                <a:gd name="connsiteY0" fmla="*/ 0 h 3747876"/>
                <a:gd name="connsiteX1" fmla="*/ 35734618 w 61121265"/>
                <a:gd name="connsiteY1" fmla="*/ 717658 h 3747876"/>
                <a:gd name="connsiteX2" fmla="*/ 1 w 61121265"/>
                <a:gd name="connsiteY2" fmla="*/ 3747876 h 3747876"/>
                <a:gd name="connsiteX0" fmla="*/ 61121265 w 61121265"/>
                <a:gd name="connsiteY0" fmla="*/ 96893 h 3844769"/>
                <a:gd name="connsiteX1" fmla="*/ 35464162 w 61121265"/>
                <a:gd name="connsiteY1" fmla="*/ 122397 h 3844769"/>
                <a:gd name="connsiteX2" fmla="*/ 1 w 61121265"/>
                <a:gd name="connsiteY2" fmla="*/ 3844769 h 3844769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3546416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  <a:gd name="connsiteX0" fmla="*/ 61121265 w 61121265"/>
                <a:gd name="connsiteY0" fmla="*/ 0 h 3747876"/>
                <a:gd name="connsiteX1" fmla="*/ 47092752 w 61121265"/>
                <a:gd name="connsiteY1" fmla="*/ 25504 h 3747876"/>
                <a:gd name="connsiteX2" fmla="*/ 1 w 61121265"/>
                <a:gd name="connsiteY2" fmla="*/ 3747876 h 374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21265" h="3747876">
                  <a:moveTo>
                    <a:pt x="61121265" y="0"/>
                  </a:moveTo>
                  <a:lnTo>
                    <a:pt x="47092752" y="25504"/>
                  </a:lnTo>
                  <a:cubicBezTo>
                    <a:pt x="20390386" y="70817"/>
                    <a:pt x="5635227" y="2372745"/>
                    <a:pt x="1" y="3747876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48DAC3-9B43-4D9A-B033-662F42771F93}"/>
                </a:ext>
              </a:extLst>
            </p:cNvPr>
            <p:cNvSpPr/>
            <p:nvPr/>
          </p:nvSpPr>
          <p:spPr bwMode="auto">
            <a:xfrm>
              <a:off x="3793629" y="2243489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696F43-8C8E-44EA-A80D-CB5137623CA8}"/>
                </a:ext>
              </a:extLst>
            </p:cNvPr>
            <p:cNvSpPr/>
            <p:nvPr/>
          </p:nvSpPr>
          <p:spPr bwMode="auto">
            <a:xfrm>
              <a:off x="5049665" y="2415145"/>
              <a:ext cx="72008" cy="7200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CBE9BF-BBAC-4F53-8D77-D50C18C1EF0F}"/>
              </a:ext>
            </a:extLst>
          </p:cNvPr>
          <p:cNvGrpSpPr/>
          <p:nvPr/>
        </p:nvGrpSpPr>
        <p:grpSpPr>
          <a:xfrm>
            <a:off x="6349161" y="980239"/>
            <a:ext cx="2013347" cy="4046942"/>
            <a:chOff x="6349161" y="980239"/>
            <a:chExt cx="2013347" cy="404694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F3057B-8E27-4C11-9DBF-6902B3F7FEEA}"/>
                </a:ext>
              </a:extLst>
            </p:cNvPr>
            <p:cNvSpPr txBox="1"/>
            <p:nvPr/>
          </p:nvSpPr>
          <p:spPr>
            <a:xfrm>
              <a:off x="8147706" y="2670288"/>
              <a:ext cx="21480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9B3052-78C4-4B14-AAF5-7FAA23830D6F}"/>
                </a:ext>
              </a:extLst>
            </p:cNvPr>
            <p:cNvCxnSpPr/>
            <p:nvPr/>
          </p:nvCxnSpPr>
          <p:spPr bwMode="auto">
            <a:xfrm>
              <a:off x="6635632" y="2786299"/>
              <a:ext cx="151207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7F3EF8-38C6-4727-B973-B58B441072EC}"/>
                </a:ext>
              </a:extLst>
            </p:cNvPr>
            <p:cNvCxnSpPr/>
            <p:nvPr/>
          </p:nvCxnSpPr>
          <p:spPr bwMode="auto">
            <a:xfrm flipV="1">
              <a:off x="6779648" y="1274131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71E4AA-4187-49DE-980D-68F750B89F89}"/>
                </a:ext>
              </a:extLst>
            </p:cNvPr>
            <p:cNvSpPr txBox="1"/>
            <p:nvPr/>
          </p:nvSpPr>
          <p:spPr>
            <a:xfrm>
              <a:off x="6575266" y="980239"/>
              <a:ext cx="288541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out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49E6F1-F79F-427E-BE21-CCF59917F745}"/>
                </a:ext>
              </a:extLst>
            </p:cNvPr>
            <p:cNvCxnSpPr/>
            <p:nvPr/>
          </p:nvCxnSpPr>
          <p:spPr bwMode="auto">
            <a:xfrm flipH="1">
              <a:off x="6684358" y="1562163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24E6B2-6AE9-4FD6-8D86-C81EB3974924}"/>
                </a:ext>
              </a:extLst>
            </p:cNvPr>
            <p:cNvSpPr txBox="1"/>
            <p:nvPr/>
          </p:nvSpPr>
          <p:spPr>
            <a:xfrm>
              <a:off x="6349161" y="1444790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5A26784-AD92-488F-B7FE-6EE8807C2EC7}"/>
                </a:ext>
              </a:extLst>
            </p:cNvPr>
            <p:cNvSpPr/>
            <p:nvPr/>
          </p:nvSpPr>
          <p:spPr bwMode="auto">
            <a:xfrm>
              <a:off x="6775517" y="1561593"/>
              <a:ext cx="1113211" cy="1228870"/>
            </a:xfrm>
            <a:custGeom>
              <a:avLst/>
              <a:gdLst>
                <a:gd name="connsiteX0" fmla="*/ 0 w 2632668"/>
                <a:gd name="connsiteY0" fmla="*/ 0 h 1215851"/>
                <a:gd name="connsiteX1" fmla="*/ 944545 w 2632668"/>
                <a:gd name="connsiteY1" fmla="*/ 582805 h 1215851"/>
                <a:gd name="connsiteX2" fmla="*/ 1386672 w 2632668"/>
                <a:gd name="connsiteY2" fmla="*/ 1130440 h 1215851"/>
                <a:gd name="connsiteX3" fmla="*/ 1959428 w 2632668"/>
                <a:gd name="connsiteY3" fmla="*/ 1190730 h 1215851"/>
                <a:gd name="connsiteX4" fmla="*/ 2632668 w 2632668"/>
                <a:gd name="connsiteY4" fmla="*/ 1215851 h 1215851"/>
                <a:gd name="connsiteX0" fmla="*/ 0 w 2632668"/>
                <a:gd name="connsiteY0" fmla="*/ 0 h 1222878"/>
                <a:gd name="connsiteX1" fmla="*/ 587828 w 2632668"/>
                <a:gd name="connsiteY1" fmla="*/ 145702 h 1222878"/>
                <a:gd name="connsiteX2" fmla="*/ 1386672 w 2632668"/>
                <a:gd name="connsiteY2" fmla="*/ 1130440 h 1222878"/>
                <a:gd name="connsiteX3" fmla="*/ 1959428 w 2632668"/>
                <a:gd name="connsiteY3" fmla="*/ 1190730 h 1222878"/>
                <a:gd name="connsiteX4" fmla="*/ 2632668 w 2632668"/>
                <a:gd name="connsiteY4" fmla="*/ 1215851 h 1222878"/>
                <a:gd name="connsiteX0" fmla="*/ 0 w 2632668"/>
                <a:gd name="connsiteY0" fmla="*/ 0 h 1207806"/>
                <a:gd name="connsiteX1" fmla="*/ 587828 w 2632668"/>
                <a:gd name="connsiteY1" fmla="*/ 130630 h 1207806"/>
                <a:gd name="connsiteX2" fmla="*/ 1386672 w 2632668"/>
                <a:gd name="connsiteY2" fmla="*/ 1115368 h 1207806"/>
                <a:gd name="connsiteX3" fmla="*/ 1959428 w 2632668"/>
                <a:gd name="connsiteY3" fmla="*/ 1175658 h 1207806"/>
                <a:gd name="connsiteX4" fmla="*/ 2632668 w 2632668"/>
                <a:gd name="connsiteY4" fmla="*/ 1200779 h 1207806"/>
                <a:gd name="connsiteX0" fmla="*/ 0 w 2632668"/>
                <a:gd name="connsiteY0" fmla="*/ 7131 h 1214937"/>
                <a:gd name="connsiteX1" fmla="*/ 587828 w 2632668"/>
                <a:gd name="connsiteY1" fmla="*/ 137761 h 1214937"/>
                <a:gd name="connsiteX2" fmla="*/ 1386672 w 2632668"/>
                <a:gd name="connsiteY2" fmla="*/ 1122499 h 1214937"/>
                <a:gd name="connsiteX3" fmla="*/ 1959428 w 2632668"/>
                <a:gd name="connsiteY3" fmla="*/ 1182789 h 1214937"/>
                <a:gd name="connsiteX4" fmla="*/ 2632668 w 2632668"/>
                <a:gd name="connsiteY4" fmla="*/ 1207910 h 1214937"/>
                <a:gd name="connsiteX0" fmla="*/ 0 w 2628141"/>
                <a:gd name="connsiteY0" fmla="*/ 4875 h 1221734"/>
                <a:gd name="connsiteX1" fmla="*/ 583301 w 2628141"/>
                <a:gd name="connsiteY1" fmla="*/ 144558 h 1221734"/>
                <a:gd name="connsiteX2" fmla="*/ 1382145 w 2628141"/>
                <a:gd name="connsiteY2" fmla="*/ 1129296 h 1221734"/>
                <a:gd name="connsiteX3" fmla="*/ 1954901 w 2628141"/>
                <a:gd name="connsiteY3" fmla="*/ 1189586 h 1221734"/>
                <a:gd name="connsiteX4" fmla="*/ 2628141 w 2628141"/>
                <a:gd name="connsiteY4" fmla="*/ 1214707 h 1221734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382145 w 2628141"/>
                <a:gd name="connsiteY2" fmla="*/ 1124421 h 1209832"/>
                <a:gd name="connsiteX3" fmla="*/ 1954901 w 2628141"/>
                <a:gd name="connsiteY3" fmla="*/ 1184711 h 1209832"/>
                <a:gd name="connsiteX4" fmla="*/ 2628141 w 2628141"/>
                <a:gd name="connsiteY4" fmla="*/ 1209832 h 1209832"/>
                <a:gd name="connsiteX0" fmla="*/ 0 w 2628141"/>
                <a:gd name="connsiteY0" fmla="*/ 0 h 1211328"/>
                <a:gd name="connsiteX1" fmla="*/ 682889 w 2628141"/>
                <a:gd name="connsiteY1" fmla="*/ 302645 h 1211328"/>
                <a:gd name="connsiteX2" fmla="*/ 1201076 w 2628141"/>
                <a:gd name="connsiteY2" fmla="*/ 952405 h 1211328"/>
                <a:gd name="connsiteX3" fmla="*/ 1954901 w 2628141"/>
                <a:gd name="connsiteY3" fmla="*/ 1184711 h 1211328"/>
                <a:gd name="connsiteX4" fmla="*/ 2628141 w 2628141"/>
                <a:gd name="connsiteY4" fmla="*/ 1209832 h 1211328"/>
                <a:gd name="connsiteX0" fmla="*/ 0 w 2628141"/>
                <a:gd name="connsiteY0" fmla="*/ 0 h 1209832"/>
                <a:gd name="connsiteX1" fmla="*/ 682889 w 2628141"/>
                <a:gd name="connsiteY1" fmla="*/ 302645 h 1209832"/>
                <a:gd name="connsiteX2" fmla="*/ 1201076 w 2628141"/>
                <a:gd name="connsiteY2" fmla="*/ 952405 h 1209832"/>
                <a:gd name="connsiteX3" fmla="*/ 2628141 w 2628141"/>
                <a:gd name="connsiteY3" fmla="*/ 1209832 h 1209832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01076 w 1962711"/>
                <a:gd name="connsiteY2" fmla="*/ 952405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232764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82889 w 1962711"/>
                <a:gd name="connsiteY1" fmla="*/ 302645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782477 w 1962711"/>
                <a:gd name="connsiteY1" fmla="*/ 280012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6323 h 1175414"/>
                <a:gd name="connsiteX1" fmla="*/ 782477 w 1962711"/>
                <a:gd name="connsiteY1" fmla="*/ 286335 h 1175414"/>
                <a:gd name="connsiteX2" fmla="*/ 1359512 w 1962711"/>
                <a:gd name="connsiteY2" fmla="*/ 1031156 h 1175414"/>
                <a:gd name="connsiteX3" fmla="*/ 1962711 w 1962711"/>
                <a:gd name="connsiteY3" fmla="*/ 1175414 h 1175414"/>
                <a:gd name="connsiteX0" fmla="*/ 0 w 1962711"/>
                <a:gd name="connsiteY0" fmla="*/ 93 h 1169184"/>
                <a:gd name="connsiteX1" fmla="*/ 596881 w 1962711"/>
                <a:gd name="connsiteY1" fmla="*/ 329899 h 1169184"/>
                <a:gd name="connsiteX2" fmla="*/ 1359512 w 1962711"/>
                <a:gd name="connsiteY2" fmla="*/ 1024926 h 1169184"/>
                <a:gd name="connsiteX3" fmla="*/ 1962711 w 1962711"/>
                <a:gd name="connsiteY3" fmla="*/ 1169184 h 1169184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359512 w 1962711"/>
                <a:gd name="connsiteY2" fmla="*/ 1024833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78362 w 1962711"/>
                <a:gd name="connsiteY1" fmla="*/ 456554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633095 w 1962711"/>
                <a:gd name="connsiteY1" fmla="*/ 325278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1962711"/>
                <a:gd name="connsiteY0" fmla="*/ 0 h 1169091"/>
                <a:gd name="connsiteX1" fmla="*/ 470133 w 1962711"/>
                <a:gd name="connsiteY1" fmla="*/ 171369 h 1169091"/>
                <a:gd name="connsiteX2" fmla="*/ 1182970 w 1962711"/>
                <a:gd name="connsiteY2" fmla="*/ 979566 h 1169091"/>
                <a:gd name="connsiteX3" fmla="*/ 1962711 w 1962711"/>
                <a:gd name="connsiteY3" fmla="*/ 1169091 h 1169091"/>
                <a:gd name="connsiteX0" fmla="*/ 0 w 60859550"/>
                <a:gd name="connsiteY0" fmla="*/ 0 h 3884249"/>
                <a:gd name="connsiteX1" fmla="*/ 470133 w 60859550"/>
                <a:gd name="connsiteY1" fmla="*/ 171369 h 3884249"/>
                <a:gd name="connsiteX2" fmla="*/ 1182970 w 60859550"/>
                <a:gd name="connsiteY2" fmla="*/ 979566 h 3884249"/>
                <a:gd name="connsiteX3" fmla="*/ 60859550 w 60859550"/>
                <a:gd name="connsiteY3" fmla="*/ 3884249 h 3884249"/>
                <a:gd name="connsiteX0" fmla="*/ 2116441 w 62975991"/>
                <a:gd name="connsiteY0" fmla="*/ 140114 h 4024363"/>
                <a:gd name="connsiteX1" fmla="*/ 2586574 w 62975991"/>
                <a:gd name="connsiteY1" fmla="*/ 311483 h 4024363"/>
                <a:gd name="connsiteX2" fmla="*/ 36050445 w 62975991"/>
                <a:gd name="connsiteY2" fmla="*/ 3629920 h 4024363"/>
                <a:gd name="connsiteX3" fmla="*/ 62975991 w 62975991"/>
                <a:gd name="connsiteY3" fmla="*/ 4024363 h 4024363"/>
                <a:gd name="connsiteX0" fmla="*/ 2116441 w 62975991"/>
                <a:gd name="connsiteY0" fmla="*/ 140114 h 4128252"/>
                <a:gd name="connsiteX1" fmla="*/ 2586574 w 62975991"/>
                <a:gd name="connsiteY1" fmla="*/ 311483 h 4128252"/>
                <a:gd name="connsiteX2" fmla="*/ 36050445 w 62975991"/>
                <a:gd name="connsiteY2" fmla="*/ 3629920 h 4128252"/>
                <a:gd name="connsiteX3" fmla="*/ 62975991 w 62975991"/>
                <a:gd name="connsiteY3" fmla="*/ 4024363 h 4128252"/>
                <a:gd name="connsiteX0" fmla="*/ 2116441 w 62975991"/>
                <a:gd name="connsiteY0" fmla="*/ 140114 h 4202753"/>
                <a:gd name="connsiteX1" fmla="*/ 2586574 w 62975991"/>
                <a:gd name="connsiteY1" fmla="*/ 311483 h 4202753"/>
                <a:gd name="connsiteX2" fmla="*/ 36050445 w 62975991"/>
                <a:gd name="connsiteY2" fmla="*/ 3629920 h 4202753"/>
                <a:gd name="connsiteX3" fmla="*/ 62975991 w 62975991"/>
                <a:gd name="connsiteY3" fmla="*/ 4024363 h 4202753"/>
                <a:gd name="connsiteX0" fmla="*/ 2116441 w 62975991"/>
                <a:gd name="connsiteY0" fmla="*/ 140114 h 4039107"/>
                <a:gd name="connsiteX1" fmla="*/ 2586574 w 62975991"/>
                <a:gd name="connsiteY1" fmla="*/ 311483 h 4039107"/>
                <a:gd name="connsiteX2" fmla="*/ 36050445 w 62975991"/>
                <a:gd name="connsiteY2" fmla="*/ 3629920 h 4039107"/>
                <a:gd name="connsiteX3" fmla="*/ 62975991 w 62975991"/>
                <a:gd name="connsiteY3" fmla="*/ 4024363 h 4039107"/>
                <a:gd name="connsiteX0" fmla="*/ 2116441 w 62975991"/>
                <a:gd name="connsiteY0" fmla="*/ 140114 h 4024362"/>
                <a:gd name="connsiteX1" fmla="*/ 2586574 w 62975991"/>
                <a:gd name="connsiteY1" fmla="*/ 311483 h 4024362"/>
                <a:gd name="connsiteX2" fmla="*/ 36050445 w 62975991"/>
                <a:gd name="connsiteY2" fmla="*/ 3629920 h 4024362"/>
                <a:gd name="connsiteX3" fmla="*/ 62975991 w 62975991"/>
                <a:gd name="connsiteY3" fmla="*/ 4024363 h 4024362"/>
                <a:gd name="connsiteX0" fmla="*/ 945134 w 61804684"/>
                <a:gd name="connsiteY0" fmla="*/ 0 h 3886812"/>
                <a:gd name="connsiteX1" fmla="*/ 1415267 w 61804684"/>
                <a:gd name="connsiteY1" fmla="*/ 171369 h 3886812"/>
                <a:gd name="connsiteX2" fmla="*/ 19036066 w 61804684"/>
                <a:gd name="connsiteY2" fmla="*/ 1079126 h 3886812"/>
                <a:gd name="connsiteX3" fmla="*/ 34879138 w 61804684"/>
                <a:gd name="connsiteY3" fmla="*/ 3489806 h 3886812"/>
                <a:gd name="connsiteX4" fmla="*/ 61804684 w 61804684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60859550"/>
                <a:gd name="connsiteY0" fmla="*/ 0 h 3886812"/>
                <a:gd name="connsiteX1" fmla="*/ 13130179 w 60859550"/>
                <a:gd name="connsiteY1" fmla="*/ 248213 h 3886812"/>
                <a:gd name="connsiteX2" fmla="*/ 18090932 w 60859550"/>
                <a:gd name="connsiteY2" fmla="*/ 1079126 h 3886812"/>
                <a:gd name="connsiteX3" fmla="*/ 33934004 w 60859550"/>
                <a:gd name="connsiteY3" fmla="*/ 3489806 h 3886812"/>
                <a:gd name="connsiteX4" fmla="*/ 60859550 w 60859550"/>
                <a:gd name="connsiteY4" fmla="*/ 3884249 h 3886812"/>
                <a:gd name="connsiteX0" fmla="*/ 0 w 49575594"/>
                <a:gd name="connsiteY0" fmla="*/ 1190213 h 3642603"/>
                <a:gd name="connsiteX1" fmla="*/ 1846223 w 49575594"/>
                <a:gd name="connsiteY1" fmla="*/ 4004 h 3642603"/>
                <a:gd name="connsiteX2" fmla="*/ 6806976 w 49575594"/>
                <a:gd name="connsiteY2" fmla="*/ 834917 h 3642603"/>
                <a:gd name="connsiteX3" fmla="*/ 22650048 w 49575594"/>
                <a:gd name="connsiteY3" fmla="*/ 3245597 h 3642603"/>
                <a:gd name="connsiteX4" fmla="*/ 49575594 w 49575594"/>
                <a:gd name="connsiteY4" fmla="*/ 3640040 h 3642603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3405396 w 61134767"/>
                <a:gd name="connsiteY1" fmla="*/ 222598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1134767"/>
                <a:gd name="connsiteY0" fmla="*/ 0 h 3861197"/>
                <a:gd name="connsiteX1" fmla="*/ 12304526 w 61134767"/>
                <a:gd name="connsiteY1" fmla="*/ 478744 h 3861197"/>
                <a:gd name="connsiteX2" fmla="*/ 18366149 w 61134767"/>
                <a:gd name="connsiteY2" fmla="*/ 1053511 h 3861197"/>
                <a:gd name="connsiteX3" fmla="*/ 34209221 w 61134767"/>
                <a:gd name="connsiteY3" fmla="*/ 3464191 h 3861197"/>
                <a:gd name="connsiteX4" fmla="*/ 61134767 w 61134767"/>
                <a:gd name="connsiteY4" fmla="*/ 3858634 h 3861197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60753163"/>
                <a:gd name="connsiteY0" fmla="*/ 0 h 3905592"/>
                <a:gd name="connsiteX1" fmla="*/ 11922922 w 60753163"/>
                <a:gd name="connsiteY1" fmla="*/ 523139 h 3905592"/>
                <a:gd name="connsiteX2" fmla="*/ 17984545 w 60753163"/>
                <a:gd name="connsiteY2" fmla="*/ 1097906 h 3905592"/>
                <a:gd name="connsiteX3" fmla="*/ 33827617 w 60753163"/>
                <a:gd name="connsiteY3" fmla="*/ 3508586 h 3905592"/>
                <a:gd name="connsiteX4" fmla="*/ 60753163 w 60753163"/>
                <a:gd name="connsiteY4" fmla="*/ 3903029 h 3905592"/>
                <a:gd name="connsiteX0" fmla="*/ 0 w 54743066"/>
                <a:gd name="connsiteY0" fmla="*/ 0 h 3639228"/>
                <a:gd name="connsiteX1" fmla="*/ 5912825 w 54743066"/>
                <a:gd name="connsiteY1" fmla="*/ 256775 h 3639228"/>
                <a:gd name="connsiteX2" fmla="*/ 11974448 w 54743066"/>
                <a:gd name="connsiteY2" fmla="*/ 831542 h 3639228"/>
                <a:gd name="connsiteX3" fmla="*/ 27817520 w 54743066"/>
                <a:gd name="connsiteY3" fmla="*/ 3242222 h 3639228"/>
                <a:gd name="connsiteX4" fmla="*/ 54743066 w 54743066"/>
                <a:gd name="connsiteY4" fmla="*/ 3636665 h 3639228"/>
                <a:gd name="connsiteX0" fmla="*/ 0 w 48830241"/>
                <a:gd name="connsiteY0" fmla="*/ -1 h 3382452"/>
                <a:gd name="connsiteX1" fmla="*/ 6061623 w 48830241"/>
                <a:gd name="connsiteY1" fmla="*/ 574766 h 3382452"/>
                <a:gd name="connsiteX2" fmla="*/ 21904695 w 48830241"/>
                <a:gd name="connsiteY2" fmla="*/ 2985446 h 3382452"/>
                <a:gd name="connsiteX3" fmla="*/ 48830241 w 48830241"/>
                <a:gd name="connsiteY3" fmla="*/ 3379889 h 3382452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88539"/>
                <a:gd name="connsiteX1" fmla="*/ 17986347 w 60754965"/>
                <a:gd name="connsiteY1" fmla="*/ 1080853 h 3888539"/>
                <a:gd name="connsiteX2" fmla="*/ 33829419 w 60754965"/>
                <a:gd name="connsiteY2" fmla="*/ 3491533 h 3888539"/>
                <a:gd name="connsiteX3" fmla="*/ 60754965 w 60754965"/>
                <a:gd name="connsiteY3" fmla="*/ 3885976 h 3888539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97124"/>
                <a:gd name="connsiteX1" fmla="*/ 15696790 w 60754965"/>
                <a:gd name="connsiteY1" fmla="*/ 778978 h 3897124"/>
                <a:gd name="connsiteX2" fmla="*/ 33829419 w 60754965"/>
                <a:gd name="connsiteY2" fmla="*/ 3491533 h 3897124"/>
                <a:gd name="connsiteX3" fmla="*/ 60754965 w 60754965"/>
                <a:gd name="connsiteY3" fmla="*/ 3885976 h 3897124"/>
                <a:gd name="connsiteX0" fmla="*/ 0 w 60754965"/>
                <a:gd name="connsiteY0" fmla="*/ 0 h 3887086"/>
                <a:gd name="connsiteX1" fmla="*/ 22851631 w 60754965"/>
                <a:gd name="connsiteY1" fmla="*/ 1160762 h 3887086"/>
                <a:gd name="connsiteX2" fmla="*/ 33829419 w 60754965"/>
                <a:gd name="connsiteY2" fmla="*/ 3491533 h 3887086"/>
                <a:gd name="connsiteX3" fmla="*/ 60754965 w 60754965"/>
                <a:gd name="connsiteY3" fmla="*/ 3885976 h 3887086"/>
                <a:gd name="connsiteX0" fmla="*/ 0 w 60754965"/>
                <a:gd name="connsiteY0" fmla="*/ 16 h 3887102"/>
                <a:gd name="connsiteX1" fmla="*/ 22851631 w 60754965"/>
                <a:gd name="connsiteY1" fmla="*/ 1160778 h 3887102"/>
                <a:gd name="connsiteX2" fmla="*/ 33829419 w 60754965"/>
                <a:gd name="connsiteY2" fmla="*/ 3491549 h 3887102"/>
                <a:gd name="connsiteX3" fmla="*/ 60754965 w 60754965"/>
                <a:gd name="connsiteY3" fmla="*/ 3885992 h 3887102"/>
                <a:gd name="connsiteX0" fmla="*/ 0 w 60754965"/>
                <a:gd name="connsiteY0" fmla="*/ 16 h 3889387"/>
                <a:gd name="connsiteX1" fmla="*/ 22851631 w 60754965"/>
                <a:gd name="connsiteY1" fmla="*/ 1160778 h 3889387"/>
                <a:gd name="connsiteX2" fmla="*/ 42701412 w 60754965"/>
                <a:gd name="connsiteY2" fmla="*/ 3509306 h 3889387"/>
                <a:gd name="connsiteX3" fmla="*/ 60754965 w 60754965"/>
                <a:gd name="connsiteY3" fmla="*/ 3885992 h 3889387"/>
                <a:gd name="connsiteX0" fmla="*/ 0 w 60754965"/>
                <a:gd name="connsiteY0" fmla="*/ 589 h 3911311"/>
                <a:gd name="connsiteX1" fmla="*/ 17604743 w 60754965"/>
                <a:gd name="connsiteY1" fmla="*/ 575356 h 3911311"/>
                <a:gd name="connsiteX2" fmla="*/ 42701412 w 60754965"/>
                <a:gd name="connsiteY2" fmla="*/ 3509879 h 3911311"/>
                <a:gd name="connsiteX3" fmla="*/ 60754965 w 60754965"/>
                <a:gd name="connsiteY3" fmla="*/ 3886565 h 3911311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86 h 3910808"/>
                <a:gd name="connsiteX1" fmla="*/ 17604743 w 60754965"/>
                <a:gd name="connsiteY1" fmla="*/ 574853 h 3910808"/>
                <a:gd name="connsiteX2" fmla="*/ 42701412 w 60754965"/>
                <a:gd name="connsiteY2" fmla="*/ 3509376 h 3910808"/>
                <a:gd name="connsiteX3" fmla="*/ 60754965 w 60754965"/>
                <a:gd name="connsiteY3" fmla="*/ 3886062 h 3910808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6 h 3900112"/>
                <a:gd name="connsiteX1" fmla="*/ 19512696 w 60754965"/>
                <a:gd name="connsiteY1" fmla="*/ 823398 h 3900112"/>
                <a:gd name="connsiteX2" fmla="*/ 42701412 w 60754965"/>
                <a:gd name="connsiteY2" fmla="*/ 3509316 h 3900112"/>
                <a:gd name="connsiteX3" fmla="*/ 60754965 w 60754965"/>
                <a:gd name="connsiteY3" fmla="*/ 3886002 h 3900112"/>
                <a:gd name="connsiteX0" fmla="*/ 0 w 60754965"/>
                <a:gd name="connsiteY0" fmla="*/ 29 h 3886004"/>
                <a:gd name="connsiteX1" fmla="*/ 19512696 w 60754965"/>
                <a:gd name="connsiteY1" fmla="*/ 823401 h 3886004"/>
                <a:gd name="connsiteX2" fmla="*/ 39792819 w 60754965"/>
                <a:gd name="connsiteY2" fmla="*/ 3165735 h 3886004"/>
                <a:gd name="connsiteX3" fmla="*/ 60754965 w 60754965"/>
                <a:gd name="connsiteY3" fmla="*/ 3886005 h 3886004"/>
                <a:gd name="connsiteX0" fmla="*/ 0 w 61426174"/>
                <a:gd name="connsiteY0" fmla="*/ 29 h 3677770"/>
                <a:gd name="connsiteX1" fmla="*/ 19512696 w 61426174"/>
                <a:gd name="connsiteY1" fmla="*/ 823401 h 3677770"/>
                <a:gd name="connsiteX2" fmla="*/ 39792819 w 61426174"/>
                <a:gd name="connsiteY2" fmla="*/ 3165735 h 3677770"/>
                <a:gd name="connsiteX3" fmla="*/ 61426174 w 61426174"/>
                <a:gd name="connsiteY3" fmla="*/ 3677770 h 3677770"/>
                <a:gd name="connsiteX0" fmla="*/ 0 w 61426174"/>
                <a:gd name="connsiteY0" fmla="*/ 29 h 3678343"/>
                <a:gd name="connsiteX1" fmla="*/ 19512696 w 61426174"/>
                <a:gd name="connsiteY1" fmla="*/ 823401 h 3678343"/>
                <a:gd name="connsiteX2" fmla="*/ 39792819 w 61426174"/>
                <a:gd name="connsiteY2" fmla="*/ 3165735 h 3678343"/>
                <a:gd name="connsiteX3" fmla="*/ 61426174 w 61426174"/>
                <a:gd name="connsiteY3" fmla="*/ 3677770 h 3678343"/>
                <a:gd name="connsiteX0" fmla="*/ 0 w 61426174"/>
                <a:gd name="connsiteY0" fmla="*/ 38 h 3678352"/>
                <a:gd name="connsiteX1" fmla="*/ 19512696 w 61426174"/>
                <a:gd name="connsiteY1" fmla="*/ 823410 h 3678352"/>
                <a:gd name="connsiteX2" fmla="*/ 39792819 w 61426174"/>
                <a:gd name="connsiteY2" fmla="*/ 3165744 h 3678352"/>
                <a:gd name="connsiteX3" fmla="*/ 61426174 w 61426174"/>
                <a:gd name="connsiteY3" fmla="*/ 3677779 h 3678352"/>
                <a:gd name="connsiteX0" fmla="*/ 0 w 61426174"/>
                <a:gd name="connsiteY0" fmla="*/ 29 h 3677874"/>
                <a:gd name="connsiteX1" fmla="*/ 19512696 w 61426174"/>
                <a:gd name="connsiteY1" fmla="*/ 823401 h 3677874"/>
                <a:gd name="connsiteX2" fmla="*/ 21628389 w 61426174"/>
                <a:gd name="connsiteY2" fmla="*/ 2909590 h 3677874"/>
                <a:gd name="connsiteX3" fmla="*/ 61426174 w 61426174"/>
                <a:gd name="connsiteY3" fmla="*/ 3677770 h 3677874"/>
                <a:gd name="connsiteX0" fmla="*/ 0 w 61426174"/>
                <a:gd name="connsiteY0" fmla="*/ 26 h 3677874"/>
                <a:gd name="connsiteX1" fmla="*/ 19512696 w 61426174"/>
                <a:gd name="connsiteY1" fmla="*/ 823398 h 3677874"/>
                <a:gd name="connsiteX2" fmla="*/ 21628389 w 61426174"/>
                <a:gd name="connsiteY2" fmla="*/ 2909587 h 3677874"/>
                <a:gd name="connsiteX3" fmla="*/ 61426174 w 61426174"/>
                <a:gd name="connsiteY3" fmla="*/ 3677767 h 3677874"/>
                <a:gd name="connsiteX0" fmla="*/ 0 w 61426174"/>
                <a:gd name="connsiteY0" fmla="*/ 638722 h 4316570"/>
                <a:gd name="connsiteX1" fmla="*/ 19512696 w 61426174"/>
                <a:gd name="connsiteY1" fmla="*/ 1462094 h 4316570"/>
                <a:gd name="connsiteX2" fmla="*/ 21628389 w 61426174"/>
                <a:gd name="connsiteY2" fmla="*/ 3548283 h 4316570"/>
                <a:gd name="connsiteX3" fmla="*/ 61426174 w 61426174"/>
                <a:gd name="connsiteY3" fmla="*/ 4316463 h 4316570"/>
                <a:gd name="connsiteX0" fmla="*/ 0 w 61426174"/>
                <a:gd name="connsiteY0" fmla="*/ 26 h 3677858"/>
                <a:gd name="connsiteX1" fmla="*/ 19512696 w 61426174"/>
                <a:gd name="connsiteY1" fmla="*/ 823398 h 3677858"/>
                <a:gd name="connsiteX2" fmla="*/ 21628389 w 61426174"/>
                <a:gd name="connsiteY2" fmla="*/ 2909587 h 3677858"/>
                <a:gd name="connsiteX3" fmla="*/ 61426174 w 61426174"/>
                <a:gd name="connsiteY3" fmla="*/ 3677767 h 3677858"/>
                <a:gd name="connsiteX0" fmla="*/ 0 w 61426174"/>
                <a:gd name="connsiteY0" fmla="*/ 26 h 3678355"/>
                <a:gd name="connsiteX1" fmla="*/ 19512696 w 61426174"/>
                <a:gd name="connsiteY1" fmla="*/ 823398 h 3678355"/>
                <a:gd name="connsiteX2" fmla="*/ 21628389 w 61426174"/>
                <a:gd name="connsiteY2" fmla="*/ 2909587 h 3678355"/>
                <a:gd name="connsiteX3" fmla="*/ 61426174 w 61426174"/>
                <a:gd name="connsiteY3" fmla="*/ 3677767 h 3678355"/>
                <a:gd name="connsiteX0" fmla="*/ 0 w 61426174"/>
                <a:gd name="connsiteY0" fmla="*/ 23 h 3677855"/>
                <a:gd name="connsiteX1" fmla="*/ 19512696 w 61426174"/>
                <a:gd name="connsiteY1" fmla="*/ 823395 h 3677855"/>
                <a:gd name="connsiteX2" fmla="*/ 21628389 w 61426174"/>
                <a:gd name="connsiteY2" fmla="*/ 2602208 h 3677855"/>
                <a:gd name="connsiteX3" fmla="*/ 61426174 w 61426174"/>
                <a:gd name="connsiteY3" fmla="*/ 3677764 h 3677855"/>
                <a:gd name="connsiteX0" fmla="*/ 0 w 38032576"/>
                <a:gd name="connsiteY0" fmla="*/ 23 h 3780266"/>
                <a:gd name="connsiteX1" fmla="*/ 19512696 w 38032576"/>
                <a:gd name="connsiteY1" fmla="*/ 823395 h 3780266"/>
                <a:gd name="connsiteX2" fmla="*/ 21628389 w 38032576"/>
                <a:gd name="connsiteY2" fmla="*/ 2602208 h 3780266"/>
                <a:gd name="connsiteX3" fmla="*/ 38032576 w 38032576"/>
                <a:gd name="connsiteY3" fmla="*/ 3780221 h 3780266"/>
                <a:gd name="connsiteX0" fmla="*/ 0 w 38032576"/>
                <a:gd name="connsiteY0" fmla="*/ 42 h 3780288"/>
                <a:gd name="connsiteX1" fmla="*/ 15384433 w 38032576"/>
                <a:gd name="connsiteY1" fmla="*/ 644112 h 3780288"/>
                <a:gd name="connsiteX2" fmla="*/ 21628389 w 38032576"/>
                <a:gd name="connsiteY2" fmla="*/ 2602227 h 3780288"/>
                <a:gd name="connsiteX3" fmla="*/ 38032576 w 38032576"/>
                <a:gd name="connsiteY3" fmla="*/ 3780240 h 3780288"/>
                <a:gd name="connsiteX0" fmla="*/ 0 w 38032576"/>
                <a:gd name="connsiteY0" fmla="*/ 64 h 3780310"/>
                <a:gd name="connsiteX1" fmla="*/ 15384433 w 38032576"/>
                <a:gd name="connsiteY1" fmla="*/ 644134 h 3780310"/>
                <a:gd name="connsiteX2" fmla="*/ 21628389 w 38032576"/>
                <a:gd name="connsiteY2" fmla="*/ 2602249 h 3780310"/>
                <a:gd name="connsiteX3" fmla="*/ 38032576 w 38032576"/>
                <a:gd name="connsiteY3" fmla="*/ 3780262 h 3780310"/>
                <a:gd name="connsiteX0" fmla="*/ 0 w 38032576"/>
                <a:gd name="connsiteY0" fmla="*/ 26 h 3780269"/>
                <a:gd name="connsiteX1" fmla="*/ 15384433 w 38032576"/>
                <a:gd name="connsiteY1" fmla="*/ 849013 h 3780269"/>
                <a:gd name="connsiteX2" fmla="*/ 21628389 w 38032576"/>
                <a:gd name="connsiteY2" fmla="*/ 2602211 h 3780269"/>
                <a:gd name="connsiteX3" fmla="*/ 38032576 w 38032576"/>
                <a:gd name="connsiteY3" fmla="*/ 3780224 h 3780269"/>
                <a:gd name="connsiteX0" fmla="*/ 0 w 38032576"/>
                <a:gd name="connsiteY0" fmla="*/ 23 h 3780266"/>
                <a:gd name="connsiteX1" fmla="*/ 15384433 w 38032576"/>
                <a:gd name="connsiteY1" fmla="*/ 849010 h 3780266"/>
                <a:gd name="connsiteX2" fmla="*/ 17500091 w 38032576"/>
                <a:gd name="connsiteY2" fmla="*/ 2602208 h 3780266"/>
                <a:gd name="connsiteX3" fmla="*/ 38032576 w 38032576"/>
                <a:gd name="connsiteY3" fmla="*/ 3780221 h 3780266"/>
                <a:gd name="connsiteX0" fmla="*/ 0 w 38032576"/>
                <a:gd name="connsiteY0" fmla="*/ 23 h 3780275"/>
                <a:gd name="connsiteX1" fmla="*/ 15384433 w 38032576"/>
                <a:gd name="connsiteY1" fmla="*/ 849010 h 3780275"/>
                <a:gd name="connsiteX2" fmla="*/ 17500091 w 38032576"/>
                <a:gd name="connsiteY2" fmla="*/ 2602208 h 3780275"/>
                <a:gd name="connsiteX3" fmla="*/ 38032576 w 38032576"/>
                <a:gd name="connsiteY3" fmla="*/ 3780221 h 3780275"/>
                <a:gd name="connsiteX0" fmla="*/ 0 w 38032576"/>
                <a:gd name="connsiteY0" fmla="*/ 23 h 3780294"/>
                <a:gd name="connsiteX1" fmla="*/ 15384433 w 38032576"/>
                <a:gd name="connsiteY1" fmla="*/ 849010 h 3780294"/>
                <a:gd name="connsiteX2" fmla="*/ 17500091 w 38032576"/>
                <a:gd name="connsiteY2" fmla="*/ 2602208 h 3780294"/>
                <a:gd name="connsiteX3" fmla="*/ 38032576 w 38032576"/>
                <a:gd name="connsiteY3" fmla="*/ 3780221 h 3780294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50"/>
                <a:gd name="connsiteX1" fmla="*/ 15384433 w 38032576"/>
                <a:gd name="connsiteY1" fmla="*/ 849007 h 3780250"/>
                <a:gd name="connsiteX2" fmla="*/ 15998809 w 38032576"/>
                <a:gd name="connsiteY2" fmla="*/ 2494201 h 3780250"/>
                <a:gd name="connsiteX3" fmla="*/ 17500091 w 38032576"/>
                <a:gd name="connsiteY3" fmla="*/ 2602205 h 3780250"/>
                <a:gd name="connsiteX4" fmla="*/ 38032576 w 38032576"/>
                <a:gd name="connsiteY4" fmla="*/ 3780218 h 3780250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8032576"/>
                <a:gd name="connsiteY0" fmla="*/ 20 h 3780218"/>
                <a:gd name="connsiteX1" fmla="*/ 15384433 w 38032576"/>
                <a:gd name="connsiteY1" fmla="*/ 849007 h 3780218"/>
                <a:gd name="connsiteX2" fmla="*/ 15998809 w 38032576"/>
                <a:gd name="connsiteY2" fmla="*/ 2494201 h 3780218"/>
                <a:gd name="connsiteX3" fmla="*/ 38032576 w 38032576"/>
                <a:gd name="connsiteY3" fmla="*/ 3780218 h 3780218"/>
                <a:gd name="connsiteX0" fmla="*/ 0 w 34729931"/>
                <a:gd name="connsiteY0" fmla="*/ 20 h 3728989"/>
                <a:gd name="connsiteX1" fmla="*/ 15384433 w 34729931"/>
                <a:gd name="connsiteY1" fmla="*/ 849007 h 3728989"/>
                <a:gd name="connsiteX2" fmla="*/ 15998809 w 34729931"/>
                <a:gd name="connsiteY2" fmla="*/ 2494201 h 3728989"/>
                <a:gd name="connsiteX3" fmla="*/ 34729931 w 34729931"/>
                <a:gd name="connsiteY3" fmla="*/ 3728989 h 3728989"/>
                <a:gd name="connsiteX0" fmla="*/ 0 w 34729931"/>
                <a:gd name="connsiteY0" fmla="*/ 20 h 3728989"/>
                <a:gd name="connsiteX1" fmla="*/ 15384433 w 34729931"/>
                <a:gd name="connsiteY1" fmla="*/ 849007 h 3728989"/>
                <a:gd name="connsiteX2" fmla="*/ 15998809 w 34729931"/>
                <a:gd name="connsiteY2" fmla="*/ 2494201 h 3728989"/>
                <a:gd name="connsiteX3" fmla="*/ 34729931 w 34729931"/>
                <a:gd name="connsiteY3" fmla="*/ 3728989 h 3728989"/>
                <a:gd name="connsiteX0" fmla="*/ 0 w 37861501"/>
                <a:gd name="connsiteY0" fmla="*/ 20 h 3889792"/>
                <a:gd name="connsiteX1" fmla="*/ 15384433 w 37861501"/>
                <a:gd name="connsiteY1" fmla="*/ 849007 h 3889792"/>
                <a:gd name="connsiteX2" fmla="*/ 15998809 w 37861501"/>
                <a:gd name="connsiteY2" fmla="*/ 2494201 h 3889792"/>
                <a:gd name="connsiteX3" fmla="*/ 37861501 w 37861501"/>
                <a:gd name="connsiteY3" fmla="*/ 3889792 h 3889792"/>
                <a:gd name="connsiteX0" fmla="*/ 0 w 37861501"/>
                <a:gd name="connsiteY0" fmla="*/ 20 h 3889792"/>
                <a:gd name="connsiteX1" fmla="*/ 15384433 w 37861501"/>
                <a:gd name="connsiteY1" fmla="*/ 849007 h 3889792"/>
                <a:gd name="connsiteX2" fmla="*/ 15998809 w 37861501"/>
                <a:gd name="connsiteY2" fmla="*/ 2494201 h 3889792"/>
                <a:gd name="connsiteX3" fmla="*/ 37861501 w 37861501"/>
                <a:gd name="connsiteY3" fmla="*/ 3889792 h 3889792"/>
                <a:gd name="connsiteX0" fmla="*/ 0 w 37861501"/>
                <a:gd name="connsiteY0" fmla="*/ 23 h 3889795"/>
                <a:gd name="connsiteX1" fmla="*/ 15384433 w 37861501"/>
                <a:gd name="connsiteY1" fmla="*/ 849010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23 h 3889795"/>
                <a:gd name="connsiteX1" fmla="*/ 17544136 w 37861501"/>
                <a:gd name="connsiteY1" fmla="*/ 849009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51 h 3889823"/>
                <a:gd name="connsiteX1" fmla="*/ 17544136 w 37861501"/>
                <a:gd name="connsiteY1" fmla="*/ 849037 h 3889823"/>
                <a:gd name="connsiteX2" fmla="*/ 18806423 w 37861501"/>
                <a:gd name="connsiteY2" fmla="*/ 2866089 h 3889823"/>
                <a:gd name="connsiteX3" fmla="*/ 37861501 w 37861501"/>
                <a:gd name="connsiteY3" fmla="*/ 3889823 h 3889823"/>
                <a:gd name="connsiteX0" fmla="*/ 0 w 37861501"/>
                <a:gd name="connsiteY0" fmla="*/ 23 h 3889795"/>
                <a:gd name="connsiteX1" fmla="*/ 17652121 w 37861501"/>
                <a:gd name="connsiteY1" fmla="*/ 1130415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20 h 3889792"/>
                <a:gd name="connsiteX1" fmla="*/ 17652121 w 37861501"/>
                <a:gd name="connsiteY1" fmla="*/ 1130412 h 3889792"/>
                <a:gd name="connsiteX2" fmla="*/ 18806423 w 37861501"/>
                <a:gd name="connsiteY2" fmla="*/ 2866058 h 3889792"/>
                <a:gd name="connsiteX3" fmla="*/ 37861501 w 37861501"/>
                <a:gd name="connsiteY3" fmla="*/ 3889792 h 3889792"/>
                <a:gd name="connsiteX0" fmla="*/ 0 w 37861501"/>
                <a:gd name="connsiteY0" fmla="*/ 36 h 3889808"/>
                <a:gd name="connsiteX1" fmla="*/ 17976077 w 37861501"/>
                <a:gd name="connsiteY1" fmla="*/ 919374 h 3889808"/>
                <a:gd name="connsiteX2" fmla="*/ 18806423 w 37861501"/>
                <a:gd name="connsiteY2" fmla="*/ 2866074 h 3889808"/>
                <a:gd name="connsiteX3" fmla="*/ 37861501 w 37861501"/>
                <a:gd name="connsiteY3" fmla="*/ 3889808 h 3889808"/>
                <a:gd name="connsiteX0" fmla="*/ 0 w 37861501"/>
                <a:gd name="connsiteY0" fmla="*/ 23 h 3889795"/>
                <a:gd name="connsiteX1" fmla="*/ 17976077 w 37861501"/>
                <a:gd name="connsiteY1" fmla="*/ 919361 h 3889795"/>
                <a:gd name="connsiteX2" fmla="*/ 18806423 w 37861501"/>
                <a:gd name="connsiteY2" fmla="*/ 2866061 h 3889795"/>
                <a:gd name="connsiteX3" fmla="*/ 37861501 w 37861501"/>
                <a:gd name="connsiteY3" fmla="*/ 3889795 h 3889795"/>
                <a:gd name="connsiteX0" fmla="*/ 0 w 37861501"/>
                <a:gd name="connsiteY0" fmla="*/ 36 h 3889808"/>
                <a:gd name="connsiteX1" fmla="*/ 17976077 w 37861501"/>
                <a:gd name="connsiteY1" fmla="*/ 919374 h 3889808"/>
                <a:gd name="connsiteX2" fmla="*/ 18806423 w 37861501"/>
                <a:gd name="connsiteY2" fmla="*/ 2866074 h 3889808"/>
                <a:gd name="connsiteX3" fmla="*/ 37861501 w 37861501"/>
                <a:gd name="connsiteY3" fmla="*/ 3889808 h 3889808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17 h 3889789"/>
                <a:gd name="connsiteX1" fmla="*/ 17976077 w 37861501"/>
                <a:gd name="connsiteY1" fmla="*/ 1200760 h 3889789"/>
                <a:gd name="connsiteX2" fmla="*/ 18806423 w 37861501"/>
                <a:gd name="connsiteY2" fmla="*/ 2866055 h 3889789"/>
                <a:gd name="connsiteX3" fmla="*/ 37861501 w 37861501"/>
                <a:gd name="connsiteY3" fmla="*/ 3889789 h 3889789"/>
                <a:gd name="connsiteX0" fmla="*/ 0 w 37861501"/>
                <a:gd name="connsiteY0" fmla="*/ 26 h 3889798"/>
                <a:gd name="connsiteX1" fmla="*/ 18300032 w 37861501"/>
                <a:gd name="connsiteY1" fmla="*/ 929414 h 3889798"/>
                <a:gd name="connsiteX2" fmla="*/ 18806423 w 37861501"/>
                <a:gd name="connsiteY2" fmla="*/ 2866064 h 3889798"/>
                <a:gd name="connsiteX3" fmla="*/ 37861501 w 37861501"/>
                <a:gd name="connsiteY3" fmla="*/ 3889798 h 3889798"/>
                <a:gd name="connsiteX0" fmla="*/ 0 w 37861501"/>
                <a:gd name="connsiteY0" fmla="*/ 51 h 3889823"/>
                <a:gd name="connsiteX1" fmla="*/ 18300032 w 37861501"/>
                <a:gd name="connsiteY1" fmla="*/ 929439 h 3889823"/>
                <a:gd name="connsiteX2" fmla="*/ 18806423 w 37861501"/>
                <a:gd name="connsiteY2" fmla="*/ 2866089 h 3889823"/>
                <a:gd name="connsiteX3" fmla="*/ 37861501 w 37861501"/>
                <a:gd name="connsiteY3" fmla="*/ 3889823 h 3889823"/>
                <a:gd name="connsiteX0" fmla="*/ 0 w 37861501"/>
                <a:gd name="connsiteY0" fmla="*/ 23 h 3889795"/>
                <a:gd name="connsiteX1" fmla="*/ 18300032 w 37861501"/>
                <a:gd name="connsiteY1" fmla="*/ 929411 h 3889795"/>
                <a:gd name="connsiteX2" fmla="*/ 18914408 w 37861501"/>
                <a:gd name="connsiteY2" fmla="*/ 3006764 h 3889795"/>
                <a:gd name="connsiteX3" fmla="*/ 37861501 w 37861501"/>
                <a:gd name="connsiteY3" fmla="*/ 3889795 h 3889795"/>
                <a:gd name="connsiteX0" fmla="*/ 0 w 37861501"/>
                <a:gd name="connsiteY0" fmla="*/ 115 h 3889887"/>
                <a:gd name="connsiteX1" fmla="*/ 18300032 w 37861501"/>
                <a:gd name="connsiteY1" fmla="*/ 929503 h 3889887"/>
                <a:gd name="connsiteX2" fmla="*/ 18914408 w 37861501"/>
                <a:gd name="connsiteY2" fmla="*/ 3006856 h 3889887"/>
                <a:gd name="connsiteX3" fmla="*/ 37861501 w 37861501"/>
                <a:gd name="connsiteY3" fmla="*/ 3889887 h 38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61501" h="3889887">
                  <a:moveTo>
                    <a:pt x="0" y="115"/>
                  </a:moveTo>
                  <a:cubicBezTo>
                    <a:pt x="10745186" y="-3359"/>
                    <a:pt x="17955262" y="66572"/>
                    <a:pt x="18300032" y="929503"/>
                  </a:cubicBezTo>
                  <a:cubicBezTo>
                    <a:pt x="18644802" y="1792434"/>
                    <a:pt x="18561815" y="2255547"/>
                    <a:pt x="18914408" y="3006856"/>
                  </a:cubicBezTo>
                  <a:cubicBezTo>
                    <a:pt x="19386481" y="3751536"/>
                    <a:pt x="28414653" y="3877134"/>
                    <a:pt x="37861501" y="3889887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15C5E3-AABB-440E-B6D5-64327FD05BAA}"/>
                </a:ext>
              </a:extLst>
            </p:cNvPr>
            <p:cNvCxnSpPr/>
            <p:nvPr/>
          </p:nvCxnSpPr>
          <p:spPr bwMode="auto">
            <a:xfrm flipH="1">
              <a:off x="7311494" y="1871476"/>
              <a:ext cx="8339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B266AD-D6D6-43CC-95B5-1522EC06ACD0}"/>
                </a:ext>
              </a:extLst>
            </p:cNvPr>
            <p:cNvSpPr txBox="1"/>
            <p:nvPr/>
          </p:nvSpPr>
          <p:spPr>
            <a:xfrm>
              <a:off x="7198934" y="1384978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3</a:t>
              </a:r>
              <a:endParaRPr lang="en-US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7264C0-86C6-476A-ABA1-B276FE1BBF55}"/>
                </a:ext>
              </a:extLst>
            </p:cNvPr>
            <p:cNvSpPr txBox="1"/>
            <p:nvPr/>
          </p:nvSpPr>
          <p:spPr>
            <a:xfrm>
              <a:off x="7348402" y="2097282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2</a:t>
              </a:r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91B7C9-B2CC-437D-82C6-84972BF6A87D}"/>
                </a:ext>
              </a:extLst>
            </p:cNvPr>
            <p:cNvSpPr txBox="1"/>
            <p:nvPr/>
          </p:nvSpPr>
          <p:spPr>
            <a:xfrm>
              <a:off x="7580527" y="2502742"/>
              <a:ext cx="70532" cy="2005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fr-CH" sz="1200" dirty="0"/>
                <a:t>1</a:t>
              </a:r>
              <a:endParaRPr lang="en-US" sz="12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6D64F3-60E4-4285-A467-D78E3073C669}"/>
                </a:ext>
              </a:extLst>
            </p:cNvPr>
            <p:cNvCxnSpPr/>
            <p:nvPr/>
          </p:nvCxnSpPr>
          <p:spPr bwMode="auto">
            <a:xfrm flipH="1">
              <a:off x="7340069" y="2538226"/>
              <a:ext cx="8339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444960-3B98-4301-8D43-65B67CD85E6B}"/>
                </a:ext>
              </a:extLst>
            </p:cNvPr>
            <p:cNvSpPr txBox="1"/>
            <p:nvPr/>
          </p:nvSpPr>
          <p:spPr>
            <a:xfrm>
              <a:off x="8147706" y="4577481"/>
              <a:ext cx="21480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1C4B0-9AF8-49F8-8330-5950F14B4B11}"/>
                </a:ext>
              </a:extLst>
            </p:cNvPr>
            <p:cNvCxnSpPr/>
            <p:nvPr/>
          </p:nvCxnSpPr>
          <p:spPr bwMode="auto">
            <a:xfrm>
              <a:off x="6635632" y="4693492"/>
              <a:ext cx="151207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FD880B-D612-4987-994C-1E900F3C4B05}"/>
                </a:ext>
              </a:extLst>
            </p:cNvPr>
            <p:cNvCxnSpPr/>
            <p:nvPr/>
          </p:nvCxnSpPr>
          <p:spPr bwMode="auto">
            <a:xfrm flipV="1">
              <a:off x="6779648" y="3181324"/>
              <a:ext cx="0" cy="165618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76B1E9-EDD4-4FF0-A375-C9F2D4284AFC}"/>
                </a:ext>
              </a:extLst>
            </p:cNvPr>
            <p:cNvCxnSpPr>
              <a:stCxn id="32" idx="2"/>
            </p:cNvCxnSpPr>
            <p:nvPr/>
          </p:nvCxnSpPr>
          <p:spPr bwMode="auto">
            <a:xfrm>
              <a:off x="7331642" y="2511501"/>
              <a:ext cx="0" cy="218199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027632-9A0A-4151-9C83-CE7172898B90}"/>
                </a:ext>
              </a:extLst>
            </p:cNvPr>
            <p:cNvCxnSpPr/>
            <p:nvPr/>
          </p:nvCxnSpPr>
          <p:spPr bwMode="auto">
            <a:xfrm>
              <a:off x="7092280" y="1562163"/>
              <a:ext cx="0" cy="313132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CFD3AE5-B3B5-4C7E-AD34-49EC9C2A7101}"/>
                </a:ext>
              </a:extLst>
            </p:cNvPr>
            <p:cNvCxnSpPr/>
            <p:nvPr/>
          </p:nvCxnSpPr>
          <p:spPr bwMode="auto">
            <a:xfrm>
              <a:off x="7580527" y="2786299"/>
              <a:ext cx="0" cy="190719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C8D115-F421-467D-BAB8-991CF45E0880}"/>
                </a:ext>
              </a:extLst>
            </p:cNvPr>
            <p:cNvCxnSpPr/>
            <p:nvPr/>
          </p:nvCxnSpPr>
          <p:spPr bwMode="auto">
            <a:xfrm>
              <a:off x="7870063" y="2786299"/>
              <a:ext cx="0" cy="190719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4B86ED-267D-472E-B1BB-2578F0820577}"/>
                </a:ext>
              </a:extLst>
            </p:cNvPr>
            <p:cNvCxnSpPr/>
            <p:nvPr/>
          </p:nvCxnSpPr>
          <p:spPr bwMode="auto">
            <a:xfrm rot="16200000" flipH="1">
              <a:off x="7044634" y="4742500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6" name="Freeform 62">
              <a:extLst>
                <a:ext uri="{FF2B5EF4-FFF2-40B4-BE49-F238E27FC236}">
                  <a16:creationId xmlns:a16="http://schemas.microsoft.com/office/drawing/2014/main" id="{F7AAD7D3-D98D-4251-9364-16BCAB031FF3}"/>
                </a:ext>
              </a:extLst>
            </p:cNvPr>
            <p:cNvSpPr/>
            <p:nvPr/>
          </p:nvSpPr>
          <p:spPr bwMode="auto">
            <a:xfrm>
              <a:off x="6774466" y="3379775"/>
              <a:ext cx="764823" cy="1316131"/>
            </a:xfrm>
            <a:custGeom>
              <a:avLst/>
              <a:gdLst>
                <a:gd name="connsiteX0" fmla="*/ 0 w 979136"/>
                <a:gd name="connsiteY0" fmla="*/ 1618408 h 1618408"/>
                <a:gd name="connsiteX1" fmla="*/ 760651 w 979136"/>
                <a:gd name="connsiteY1" fmla="*/ 428878 h 1618408"/>
                <a:gd name="connsiteX2" fmla="*/ 979136 w 979136"/>
                <a:gd name="connsiteY2" fmla="*/ 0 h 1618408"/>
                <a:gd name="connsiteX3" fmla="*/ 979136 w 979136"/>
                <a:gd name="connsiteY3" fmla="*/ 0 h 1618408"/>
                <a:gd name="connsiteX0" fmla="*/ 0 w 979136"/>
                <a:gd name="connsiteY0" fmla="*/ 1618408 h 1618409"/>
                <a:gd name="connsiteX1" fmla="*/ 760651 w 979136"/>
                <a:gd name="connsiteY1" fmla="*/ 428878 h 1618409"/>
                <a:gd name="connsiteX2" fmla="*/ 979136 w 979136"/>
                <a:gd name="connsiteY2" fmla="*/ 0 h 1618409"/>
                <a:gd name="connsiteX3" fmla="*/ 979136 w 979136"/>
                <a:gd name="connsiteY3" fmla="*/ 0 h 1618409"/>
                <a:gd name="connsiteX0" fmla="*/ 0 w 979136"/>
                <a:gd name="connsiteY0" fmla="*/ 1618408 h 1618415"/>
                <a:gd name="connsiteX1" fmla="*/ 570151 w 979136"/>
                <a:gd name="connsiteY1" fmla="*/ 1176591 h 1618415"/>
                <a:gd name="connsiteX2" fmla="*/ 979136 w 979136"/>
                <a:gd name="connsiteY2" fmla="*/ 0 h 1618415"/>
                <a:gd name="connsiteX3" fmla="*/ 979136 w 979136"/>
                <a:gd name="connsiteY3" fmla="*/ 0 h 1618415"/>
                <a:gd name="connsiteX0" fmla="*/ 0 w 979136"/>
                <a:gd name="connsiteY0" fmla="*/ 1618408 h 1618413"/>
                <a:gd name="connsiteX1" fmla="*/ 570151 w 979136"/>
                <a:gd name="connsiteY1" fmla="*/ 1176591 h 1618413"/>
                <a:gd name="connsiteX2" fmla="*/ 979136 w 979136"/>
                <a:gd name="connsiteY2" fmla="*/ 0 h 1618413"/>
                <a:gd name="connsiteX3" fmla="*/ 979136 w 979136"/>
                <a:gd name="connsiteY3" fmla="*/ 0 h 1618413"/>
                <a:gd name="connsiteX0" fmla="*/ 0 w 1014861"/>
                <a:gd name="connsiteY0" fmla="*/ 1708071 h 1708076"/>
                <a:gd name="connsiteX1" fmla="*/ 570151 w 1014861"/>
                <a:gd name="connsiteY1" fmla="*/ 1266254 h 1708076"/>
                <a:gd name="connsiteX2" fmla="*/ 979136 w 1014861"/>
                <a:gd name="connsiteY2" fmla="*/ 89663 h 1708076"/>
                <a:gd name="connsiteX3" fmla="*/ 998186 w 1014861"/>
                <a:gd name="connsiteY3" fmla="*/ 80138 h 1708076"/>
                <a:gd name="connsiteX0" fmla="*/ 0 w 1014861"/>
                <a:gd name="connsiteY0" fmla="*/ 1708071 h 1708076"/>
                <a:gd name="connsiteX1" fmla="*/ 570151 w 1014861"/>
                <a:gd name="connsiteY1" fmla="*/ 1266254 h 1708076"/>
                <a:gd name="connsiteX2" fmla="*/ 979136 w 1014861"/>
                <a:gd name="connsiteY2" fmla="*/ 89663 h 1708076"/>
                <a:gd name="connsiteX3" fmla="*/ 998186 w 1014861"/>
                <a:gd name="connsiteY3" fmla="*/ 80138 h 1708076"/>
                <a:gd name="connsiteX0" fmla="*/ 0 w 979136"/>
                <a:gd name="connsiteY0" fmla="*/ 1618408 h 1618413"/>
                <a:gd name="connsiteX1" fmla="*/ 570151 w 979136"/>
                <a:gd name="connsiteY1" fmla="*/ 1176591 h 1618413"/>
                <a:gd name="connsiteX2" fmla="*/ 979136 w 979136"/>
                <a:gd name="connsiteY2" fmla="*/ 0 h 1618413"/>
                <a:gd name="connsiteX0" fmla="*/ 0 w 974373"/>
                <a:gd name="connsiteY0" fmla="*/ 1346945 h 1346951"/>
                <a:gd name="connsiteX1" fmla="*/ 570151 w 974373"/>
                <a:gd name="connsiteY1" fmla="*/ 905128 h 1346951"/>
                <a:gd name="connsiteX2" fmla="*/ 974373 w 974373"/>
                <a:gd name="connsiteY2" fmla="*/ 0 h 1346951"/>
                <a:gd name="connsiteX0" fmla="*/ 0 w 774348"/>
                <a:gd name="connsiteY0" fmla="*/ 1313608 h 1313614"/>
                <a:gd name="connsiteX1" fmla="*/ 570151 w 774348"/>
                <a:gd name="connsiteY1" fmla="*/ 871791 h 1313614"/>
                <a:gd name="connsiteX2" fmla="*/ 774348 w 774348"/>
                <a:gd name="connsiteY2" fmla="*/ 0 h 1313614"/>
                <a:gd name="connsiteX0" fmla="*/ 0 w 774348"/>
                <a:gd name="connsiteY0" fmla="*/ 1313608 h 1313608"/>
                <a:gd name="connsiteX1" fmla="*/ 774348 w 774348"/>
                <a:gd name="connsiteY1" fmla="*/ 0 h 1313608"/>
                <a:gd name="connsiteX0" fmla="*/ 0 w 764823"/>
                <a:gd name="connsiteY0" fmla="*/ 1313608 h 1313608"/>
                <a:gd name="connsiteX1" fmla="*/ 764823 w 764823"/>
                <a:gd name="connsiteY1" fmla="*/ 0 h 1313608"/>
                <a:gd name="connsiteX0" fmla="*/ 0 w 764823"/>
                <a:gd name="connsiteY0" fmla="*/ 1313608 h 1313688"/>
                <a:gd name="connsiteX1" fmla="*/ 764823 w 764823"/>
                <a:gd name="connsiteY1" fmla="*/ 0 h 1313688"/>
                <a:gd name="connsiteX0" fmla="*/ 0 w 764823"/>
                <a:gd name="connsiteY0" fmla="*/ 1313608 h 1313811"/>
                <a:gd name="connsiteX1" fmla="*/ 764823 w 764823"/>
                <a:gd name="connsiteY1" fmla="*/ 0 h 1313811"/>
                <a:gd name="connsiteX0" fmla="*/ 0 w 764823"/>
                <a:gd name="connsiteY0" fmla="*/ 1313608 h 1313608"/>
                <a:gd name="connsiteX1" fmla="*/ 445484 w 764823"/>
                <a:gd name="connsiteY1" fmla="*/ 1054113 h 1313608"/>
                <a:gd name="connsiteX2" fmla="*/ 764823 w 764823"/>
                <a:gd name="connsiteY2" fmla="*/ 0 h 1313608"/>
                <a:gd name="connsiteX0" fmla="*/ 0 w 764823"/>
                <a:gd name="connsiteY0" fmla="*/ 1313608 h 1375818"/>
                <a:gd name="connsiteX1" fmla="*/ 331184 w 764823"/>
                <a:gd name="connsiteY1" fmla="*/ 1311288 h 1375818"/>
                <a:gd name="connsiteX2" fmla="*/ 764823 w 764823"/>
                <a:gd name="connsiteY2" fmla="*/ 0 h 137581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4281"/>
                <a:gd name="connsiteX1" fmla="*/ 331184 w 764823"/>
                <a:gd name="connsiteY1" fmla="*/ 1311288 h 1314281"/>
                <a:gd name="connsiteX2" fmla="*/ 764823 w 764823"/>
                <a:gd name="connsiteY2" fmla="*/ 0 h 1314281"/>
                <a:gd name="connsiteX0" fmla="*/ 0 w 764823"/>
                <a:gd name="connsiteY0" fmla="*/ 1313608 h 1314281"/>
                <a:gd name="connsiteX1" fmla="*/ 321659 w 764823"/>
                <a:gd name="connsiteY1" fmla="*/ 1311288 h 1314281"/>
                <a:gd name="connsiteX2" fmla="*/ 764823 w 764823"/>
                <a:gd name="connsiteY2" fmla="*/ 0 h 1314281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6131"/>
                <a:gd name="connsiteX1" fmla="*/ 321659 w 764823"/>
                <a:gd name="connsiteY1" fmla="*/ 1316050 h 1316131"/>
                <a:gd name="connsiteX2" fmla="*/ 764823 w 764823"/>
                <a:gd name="connsiteY2" fmla="*/ 0 h 13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823" h="1316131">
                  <a:moveTo>
                    <a:pt x="0" y="1313608"/>
                  </a:moveTo>
                  <a:cubicBezTo>
                    <a:pt x="110395" y="1312835"/>
                    <a:pt x="149338" y="1310936"/>
                    <a:pt x="321659" y="1316050"/>
                  </a:cubicBezTo>
                  <a:cubicBezTo>
                    <a:pt x="632071" y="1325262"/>
                    <a:pt x="705145" y="547406"/>
                    <a:pt x="764823" y="0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57F523AE-91E8-46AD-8028-C5A75AAE001A}"/>
                </a:ext>
              </a:extLst>
            </p:cNvPr>
            <p:cNvSpPr/>
            <p:nvPr/>
          </p:nvSpPr>
          <p:spPr bwMode="auto">
            <a:xfrm flipH="1">
              <a:off x="7114766" y="3382206"/>
              <a:ext cx="764823" cy="1316131"/>
            </a:xfrm>
            <a:custGeom>
              <a:avLst/>
              <a:gdLst>
                <a:gd name="connsiteX0" fmla="*/ 0 w 979136"/>
                <a:gd name="connsiteY0" fmla="*/ 1618408 h 1618408"/>
                <a:gd name="connsiteX1" fmla="*/ 760651 w 979136"/>
                <a:gd name="connsiteY1" fmla="*/ 428878 h 1618408"/>
                <a:gd name="connsiteX2" fmla="*/ 979136 w 979136"/>
                <a:gd name="connsiteY2" fmla="*/ 0 h 1618408"/>
                <a:gd name="connsiteX3" fmla="*/ 979136 w 979136"/>
                <a:gd name="connsiteY3" fmla="*/ 0 h 1618408"/>
                <a:gd name="connsiteX0" fmla="*/ 0 w 979136"/>
                <a:gd name="connsiteY0" fmla="*/ 1618408 h 1618409"/>
                <a:gd name="connsiteX1" fmla="*/ 760651 w 979136"/>
                <a:gd name="connsiteY1" fmla="*/ 428878 h 1618409"/>
                <a:gd name="connsiteX2" fmla="*/ 979136 w 979136"/>
                <a:gd name="connsiteY2" fmla="*/ 0 h 1618409"/>
                <a:gd name="connsiteX3" fmla="*/ 979136 w 979136"/>
                <a:gd name="connsiteY3" fmla="*/ 0 h 1618409"/>
                <a:gd name="connsiteX0" fmla="*/ 0 w 979136"/>
                <a:gd name="connsiteY0" fmla="*/ 1618408 h 1618415"/>
                <a:gd name="connsiteX1" fmla="*/ 570151 w 979136"/>
                <a:gd name="connsiteY1" fmla="*/ 1176591 h 1618415"/>
                <a:gd name="connsiteX2" fmla="*/ 979136 w 979136"/>
                <a:gd name="connsiteY2" fmla="*/ 0 h 1618415"/>
                <a:gd name="connsiteX3" fmla="*/ 979136 w 979136"/>
                <a:gd name="connsiteY3" fmla="*/ 0 h 1618415"/>
                <a:gd name="connsiteX0" fmla="*/ 0 w 979136"/>
                <a:gd name="connsiteY0" fmla="*/ 1618408 h 1618413"/>
                <a:gd name="connsiteX1" fmla="*/ 570151 w 979136"/>
                <a:gd name="connsiteY1" fmla="*/ 1176591 h 1618413"/>
                <a:gd name="connsiteX2" fmla="*/ 979136 w 979136"/>
                <a:gd name="connsiteY2" fmla="*/ 0 h 1618413"/>
                <a:gd name="connsiteX3" fmla="*/ 979136 w 979136"/>
                <a:gd name="connsiteY3" fmla="*/ 0 h 1618413"/>
                <a:gd name="connsiteX0" fmla="*/ 0 w 1014861"/>
                <a:gd name="connsiteY0" fmla="*/ 1708071 h 1708076"/>
                <a:gd name="connsiteX1" fmla="*/ 570151 w 1014861"/>
                <a:gd name="connsiteY1" fmla="*/ 1266254 h 1708076"/>
                <a:gd name="connsiteX2" fmla="*/ 979136 w 1014861"/>
                <a:gd name="connsiteY2" fmla="*/ 89663 h 1708076"/>
                <a:gd name="connsiteX3" fmla="*/ 998186 w 1014861"/>
                <a:gd name="connsiteY3" fmla="*/ 80138 h 1708076"/>
                <a:gd name="connsiteX0" fmla="*/ 0 w 1014861"/>
                <a:gd name="connsiteY0" fmla="*/ 1708071 h 1708076"/>
                <a:gd name="connsiteX1" fmla="*/ 570151 w 1014861"/>
                <a:gd name="connsiteY1" fmla="*/ 1266254 h 1708076"/>
                <a:gd name="connsiteX2" fmla="*/ 979136 w 1014861"/>
                <a:gd name="connsiteY2" fmla="*/ 89663 h 1708076"/>
                <a:gd name="connsiteX3" fmla="*/ 998186 w 1014861"/>
                <a:gd name="connsiteY3" fmla="*/ 80138 h 1708076"/>
                <a:gd name="connsiteX0" fmla="*/ 0 w 979136"/>
                <a:gd name="connsiteY0" fmla="*/ 1618408 h 1618413"/>
                <a:gd name="connsiteX1" fmla="*/ 570151 w 979136"/>
                <a:gd name="connsiteY1" fmla="*/ 1176591 h 1618413"/>
                <a:gd name="connsiteX2" fmla="*/ 979136 w 979136"/>
                <a:gd name="connsiteY2" fmla="*/ 0 h 1618413"/>
                <a:gd name="connsiteX0" fmla="*/ 0 w 974373"/>
                <a:gd name="connsiteY0" fmla="*/ 1346945 h 1346951"/>
                <a:gd name="connsiteX1" fmla="*/ 570151 w 974373"/>
                <a:gd name="connsiteY1" fmla="*/ 905128 h 1346951"/>
                <a:gd name="connsiteX2" fmla="*/ 974373 w 974373"/>
                <a:gd name="connsiteY2" fmla="*/ 0 h 1346951"/>
                <a:gd name="connsiteX0" fmla="*/ 0 w 774348"/>
                <a:gd name="connsiteY0" fmla="*/ 1313608 h 1313614"/>
                <a:gd name="connsiteX1" fmla="*/ 570151 w 774348"/>
                <a:gd name="connsiteY1" fmla="*/ 871791 h 1313614"/>
                <a:gd name="connsiteX2" fmla="*/ 774348 w 774348"/>
                <a:gd name="connsiteY2" fmla="*/ 0 h 1313614"/>
                <a:gd name="connsiteX0" fmla="*/ 0 w 774348"/>
                <a:gd name="connsiteY0" fmla="*/ 1313608 h 1313608"/>
                <a:gd name="connsiteX1" fmla="*/ 774348 w 774348"/>
                <a:gd name="connsiteY1" fmla="*/ 0 h 1313608"/>
                <a:gd name="connsiteX0" fmla="*/ 0 w 764823"/>
                <a:gd name="connsiteY0" fmla="*/ 1313608 h 1313608"/>
                <a:gd name="connsiteX1" fmla="*/ 764823 w 764823"/>
                <a:gd name="connsiteY1" fmla="*/ 0 h 1313608"/>
                <a:gd name="connsiteX0" fmla="*/ 0 w 764823"/>
                <a:gd name="connsiteY0" fmla="*/ 1313608 h 1313688"/>
                <a:gd name="connsiteX1" fmla="*/ 764823 w 764823"/>
                <a:gd name="connsiteY1" fmla="*/ 0 h 1313688"/>
                <a:gd name="connsiteX0" fmla="*/ 0 w 764823"/>
                <a:gd name="connsiteY0" fmla="*/ 1313608 h 1313811"/>
                <a:gd name="connsiteX1" fmla="*/ 764823 w 764823"/>
                <a:gd name="connsiteY1" fmla="*/ 0 h 1313811"/>
                <a:gd name="connsiteX0" fmla="*/ 0 w 764823"/>
                <a:gd name="connsiteY0" fmla="*/ 1313608 h 1313608"/>
                <a:gd name="connsiteX1" fmla="*/ 445484 w 764823"/>
                <a:gd name="connsiteY1" fmla="*/ 1054113 h 1313608"/>
                <a:gd name="connsiteX2" fmla="*/ 764823 w 764823"/>
                <a:gd name="connsiteY2" fmla="*/ 0 h 1313608"/>
                <a:gd name="connsiteX0" fmla="*/ 0 w 764823"/>
                <a:gd name="connsiteY0" fmla="*/ 1313608 h 1375818"/>
                <a:gd name="connsiteX1" fmla="*/ 331184 w 764823"/>
                <a:gd name="connsiteY1" fmla="*/ 1311288 h 1375818"/>
                <a:gd name="connsiteX2" fmla="*/ 764823 w 764823"/>
                <a:gd name="connsiteY2" fmla="*/ 0 h 137581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31184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4281"/>
                <a:gd name="connsiteX1" fmla="*/ 331184 w 764823"/>
                <a:gd name="connsiteY1" fmla="*/ 1311288 h 1314281"/>
                <a:gd name="connsiteX2" fmla="*/ 764823 w 764823"/>
                <a:gd name="connsiteY2" fmla="*/ 0 h 1314281"/>
                <a:gd name="connsiteX0" fmla="*/ 0 w 764823"/>
                <a:gd name="connsiteY0" fmla="*/ 1313608 h 1314281"/>
                <a:gd name="connsiteX1" fmla="*/ 321659 w 764823"/>
                <a:gd name="connsiteY1" fmla="*/ 1311288 h 1314281"/>
                <a:gd name="connsiteX2" fmla="*/ 764823 w 764823"/>
                <a:gd name="connsiteY2" fmla="*/ 0 h 1314281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3608"/>
                <a:gd name="connsiteX1" fmla="*/ 321659 w 764823"/>
                <a:gd name="connsiteY1" fmla="*/ 1311288 h 1313608"/>
                <a:gd name="connsiteX2" fmla="*/ 764823 w 764823"/>
                <a:gd name="connsiteY2" fmla="*/ 0 h 1313608"/>
                <a:gd name="connsiteX0" fmla="*/ 0 w 764823"/>
                <a:gd name="connsiteY0" fmla="*/ 1313608 h 1316131"/>
                <a:gd name="connsiteX1" fmla="*/ 321659 w 764823"/>
                <a:gd name="connsiteY1" fmla="*/ 1316050 h 1316131"/>
                <a:gd name="connsiteX2" fmla="*/ 764823 w 764823"/>
                <a:gd name="connsiteY2" fmla="*/ 0 h 13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823" h="1316131">
                  <a:moveTo>
                    <a:pt x="0" y="1313608"/>
                  </a:moveTo>
                  <a:cubicBezTo>
                    <a:pt x="110395" y="1312835"/>
                    <a:pt x="149338" y="1310936"/>
                    <a:pt x="321659" y="1316050"/>
                  </a:cubicBezTo>
                  <a:cubicBezTo>
                    <a:pt x="632071" y="1325262"/>
                    <a:pt x="705145" y="547406"/>
                    <a:pt x="764823" y="0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620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Char char=" "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C05933-034E-494B-9AC3-B13C93D51C2E}"/>
                </a:ext>
              </a:extLst>
            </p:cNvPr>
            <p:cNvSpPr txBox="1"/>
            <p:nvPr/>
          </p:nvSpPr>
          <p:spPr>
            <a:xfrm>
              <a:off x="7552239" y="3063136"/>
              <a:ext cx="117020" cy="234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BAFD47-D53B-4944-8B5A-1B12BA9AADF2}"/>
                </a:ext>
              </a:extLst>
            </p:cNvPr>
            <p:cNvSpPr txBox="1"/>
            <p:nvPr/>
          </p:nvSpPr>
          <p:spPr>
            <a:xfrm>
              <a:off x="7059398" y="3063951"/>
              <a:ext cx="117020" cy="234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BC86743-69D2-4757-BA32-4273EED20065}"/>
                </a:ext>
              </a:extLst>
            </p:cNvPr>
            <p:cNvCxnSpPr/>
            <p:nvPr/>
          </p:nvCxnSpPr>
          <p:spPr bwMode="auto">
            <a:xfrm>
              <a:off x="7216843" y="4124325"/>
              <a:ext cx="0" cy="52863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5782488-0437-4652-B8AB-24EA338F4F66}"/>
                </a:ext>
              </a:extLst>
            </p:cNvPr>
            <p:cNvCxnSpPr/>
            <p:nvPr/>
          </p:nvCxnSpPr>
          <p:spPr bwMode="auto">
            <a:xfrm flipV="1">
              <a:off x="7447794" y="4124325"/>
              <a:ext cx="0" cy="52863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9D33F1-3E64-4C47-863C-954A2CF3B3A1}"/>
                </a:ext>
              </a:extLst>
            </p:cNvPr>
            <p:cNvSpPr txBox="1"/>
            <p:nvPr/>
          </p:nvSpPr>
          <p:spPr>
            <a:xfrm>
              <a:off x="7057814" y="4271271"/>
              <a:ext cx="117020" cy="234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C1A72D-A3BF-43B5-9712-7DA08BB30F38}"/>
                </a:ext>
              </a:extLst>
            </p:cNvPr>
            <p:cNvSpPr txBox="1"/>
            <p:nvPr/>
          </p:nvSpPr>
          <p:spPr>
            <a:xfrm>
              <a:off x="7456734" y="4271271"/>
              <a:ext cx="117020" cy="234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F0F5DE-565F-4AAF-BC52-D9B4613B93BD}"/>
                </a:ext>
              </a:extLst>
            </p:cNvPr>
            <p:cNvSpPr txBox="1"/>
            <p:nvPr/>
          </p:nvSpPr>
          <p:spPr>
            <a:xfrm>
              <a:off x="7795430" y="4792437"/>
              <a:ext cx="29335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>
                  <a:latin typeface="Arial" pitchFamily="34" charset="0"/>
                  <a:cs typeface="Arial" pitchFamily="34" charset="0"/>
                </a:rPr>
                <a:t>DD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5622754-43CF-4EBE-A375-A6D6017A6585}"/>
                </a:ext>
              </a:extLst>
            </p:cNvPr>
            <p:cNvCxnSpPr/>
            <p:nvPr/>
          </p:nvCxnSpPr>
          <p:spPr bwMode="auto">
            <a:xfrm rot="16200000" flipH="1">
              <a:off x="7287523" y="4742501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3E1144-C278-4667-B7E0-083739758600}"/>
                </a:ext>
              </a:extLst>
            </p:cNvPr>
            <p:cNvCxnSpPr/>
            <p:nvPr/>
          </p:nvCxnSpPr>
          <p:spPr bwMode="auto">
            <a:xfrm rot="16200000" flipH="1">
              <a:off x="7535174" y="4742502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FC243C7-DE65-48C6-A695-1BD3B4ACD72A}"/>
                </a:ext>
              </a:extLst>
            </p:cNvPr>
            <p:cNvCxnSpPr/>
            <p:nvPr/>
          </p:nvCxnSpPr>
          <p:spPr bwMode="auto">
            <a:xfrm rot="16200000" flipH="1">
              <a:off x="7835213" y="4742503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941B6ED-326C-4790-987E-B9C01EDD76A1}"/>
                </a:ext>
              </a:extLst>
            </p:cNvPr>
            <p:cNvSpPr txBox="1"/>
            <p:nvPr/>
          </p:nvSpPr>
          <p:spPr>
            <a:xfrm>
              <a:off x="7278908" y="4792437"/>
              <a:ext cx="187552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b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E1E62DD-CE98-406C-B588-55E62DD78961}"/>
                </a:ext>
              </a:extLst>
            </p:cNvPr>
            <p:cNvCxnSpPr/>
            <p:nvPr/>
          </p:nvCxnSpPr>
          <p:spPr bwMode="auto">
            <a:xfrm flipH="1">
              <a:off x="6779649" y="4510188"/>
              <a:ext cx="531845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ECC7CA-6C29-4F4A-8453-0FDB59320389}"/>
                </a:ext>
              </a:extLst>
            </p:cNvPr>
            <p:cNvSpPr txBox="1"/>
            <p:nvPr/>
          </p:nvSpPr>
          <p:spPr>
            <a:xfrm>
              <a:off x="6540176" y="4387140"/>
              <a:ext cx="117020" cy="2347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buNone/>
              </a:pPr>
              <a:r>
                <a:rPr lang="en-US" sz="1400" i="1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400" baseline="-25000" dirty="0" err="1">
                  <a:latin typeface="Arial" pitchFamily="34" charset="0"/>
                  <a:cs typeface="Arial" pitchFamily="34" charset="0"/>
                </a:rPr>
                <a:t>b</a:t>
              </a:r>
              <a:endParaRPr lang="en-US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1F84365-A75F-4A6E-84F0-EE5396029A9B}"/>
                </a:ext>
              </a:extLst>
            </p:cNvPr>
            <p:cNvCxnSpPr/>
            <p:nvPr/>
          </p:nvCxnSpPr>
          <p:spPr bwMode="auto">
            <a:xfrm flipH="1">
              <a:off x="6684358" y="4510188"/>
              <a:ext cx="95291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10810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Mirrors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124" y="3429000"/>
                <a:ext cx="7915275" cy="295275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Assuming that the output conductance can be neglected and all transistors are in saturation, the various output currents are given by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transistors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∥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any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value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but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less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precision</m:t>
                              </m:r>
                              <m:r>
                                <m:rPr>
                                  <m:nor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=1⋯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Keep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H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except for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429000"/>
                <a:ext cx="7915275" cy="2952750"/>
              </a:xfrm>
              <a:prstGeom prst="rect">
                <a:avLst/>
              </a:prstGeom>
              <a:blipFill>
                <a:blip r:embed="rId3"/>
                <a:stretch>
                  <a:fillRect l="-1849" t="-2686" r="-462"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340809-3784-45E3-8382-BC498D16BC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3344"/>
            <a:ext cx="31039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8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452C73-7320-476D-838F-1F225A27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Inverter as a Gain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99D9A5C-7F2F-4485-B1D8-DBE36E91143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3573016"/>
                <a:ext cx="7923213" cy="2732534"/>
              </a:xfrm>
            </p:spPr>
            <p:txBody>
              <a:bodyPr/>
              <a:lstStyle/>
              <a:p>
                <a:r>
                  <a:rPr lang="en-US" dirty="0"/>
                  <a:t>Maximum DC gain</a:t>
                </a:r>
              </a:p>
              <a:p>
                <a:r>
                  <a:rPr lang="en-US" dirty="0"/>
                  <a:t>Maximum transconductance at given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Minimum input-referred white noise at given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Intrinsically class AB</a:t>
                </a:r>
              </a:p>
              <a:p>
                <a:r>
                  <a:rPr lang="en-US" dirty="0"/>
                  <a:t>Linear transconductor in SI and saturation (for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BUT poor intrinsic PSRR (6 dB)!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99D9A5C-7F2F-4485-B1D8-DBE36E911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3573016"/>
                <a:ext cx="7923213" cy="2732534"/>
              </a:xfrm>
              <a:blipFill>
                <a:blip r:embed="rId2"/>
                <a:stretch>
                  <a:fillRect l="-1846" t="-2902"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2B965E8-6E65-4E5D-A707-8C832B3DF30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196977"/>
                <a:ext cx="5114528" cy="2232024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tabLst>
                    <a:tab pos="2508250" algn="l"/>
                  </a:tabLst>
                </a:pPr>
                <a:r>
                  <a:rPr lang="en-US" dirty="0"/>
                  <a:t>Small-signal DC gain: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508250" algn="l"/>
                  </a:tabLst>
                </a:pPr>
                <a:r>
                  <a:rPr lang="en-US" dirty="0"/>
                  <a:t>Transconductance: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508250" algn="l"/>
                  </a:tabLst>
                </a:pPr>
                <a:r>
                  <a:rPr lang="en-US" dirty="0"/>
                  <a:t>Input-referred noise: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25082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𝑛𝑒𝑞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2B965E8-6E65-4E5D-A707-8C832B3DF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196977"/>
                <a:ext cx="5114528" cy="2232024"/>
              </a:xfrm>
              <a:blipFill>
                <a:blip r:embed="rId3"/>
                <a:stretch>
                  <a:fillRect l="-2861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2137E-B74B-4BB9-BEEA-66F6ED9A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6A12-97CF-4825-AC12-D224B0EB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FA2F-EAE8-4A46-A3CC-B8E9AFC4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29</a:t>
            </a:fld>
            <a:endParaRPr lang="fr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1B6B1D-7F13-4F5D-A365-B579FB4F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0" y="1073719"/>
            <a:ext cx="2191208" cy="221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683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5CE8-AF91-4F8A-82B8-FF303BEC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Cascode</a:t>
            </a:r>
            <a:r>
              <a:rPr lang="en-US" dirty="0"/>
              <a:t> Gain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08C54A-BBB3-47F9-A266-120190279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4077072"/>
                <a:ext cx="7915275" cy="2546820"/>
              </a:xfrm>
            </p:spPr>
            <p:txBody>
              <a:bodyPr/>
              <a:lstStyle/>
              <a:p>
                <a:r>
                  <a:rPr lang="en-US" dirty="0"/>
                  <a:t>Small-signal analysis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𝑚𝑠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yields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𝑚𝑠</m:t>
                            </m:r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𝑑𝑠</m:t>
                            </m:r>
                            <m:r>
                              <a:rPr lang="fr-CH" b="0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CH" b="0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CH" b="0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CH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𝑚𝑠</m:t>
                                </m:r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fr-CH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𝑑𝑠</m:t>
                                </m:r>
                                <m:r>
                                  <a:rPr lang="fr-CH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are the small-signal </a:t>
                </a:r>
                <a:r>
                  <a:rPr lang="en-US" dirty="0" err="1"/>
                  <a:t>conductances</a:t>
                </a:r>
                <a:r>
                  <a:rPr lang="en-US" dirty="0"/>
                  <a:t> of the source and drain junctions respectively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08C54A-BBB3-47F9-A266-120190279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077072"/>
                <a:ext cx="7915275" cy="2546820"/>
              </a:xfrm>
              <a:blipFill>
                <a:blip r:embed="rId2"/>
                <a:stretch>
                  <a:fillRect l="-1849" t="-3110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B26E9-57F1-476A-9F88-11B5E487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63B3-EAAB-4952-B43A-A3FD581F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7C0C1-FC67-4430-B70C-63718454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30</a:t>
            </a:fld>
            <a:endParaRPr lang="fr-C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E2E4F1-CBBD-4A16-AB45-F9F334AE8BD5}"/>
              </a:ext>
            </a:extLst>
          </p:cNvPr>
          <p:cNvGrpSpPr/>
          <p:nvPr/>
        </p:nvGrpSpPr>
        <p:grpSpPr>
          <a:xfrm>
            <a:off x="179512" y="1241326"/>
            <a:ext cx="1585729" cy="2051360"/>
            <a:chOff x="251520" y="941907"/>
            <a:chExt cx="1778027" cy="23001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1BC0D0-3227-4BC8-9D13-3BE97CBE3DE7}"/>
                </a:ext>
              </a:extLst>
            </p:cNvPr>
            <p:cNvSpPr txBox="1"/>
            <p:nvPr/>
          </p:nvSpPr>
          <p:spPr>
            <a:xfrm>
              <a:off x="444028" y="941907"/>
              <a:ext cx="1393010" cy="33419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sz="1800" dirty="0"/>
                <a:t>Direct </a:t>
              </a:r>
              <a:r>
                <a:rPr lang="en-US" sz="1800" dirty="0" err="1"/>
                <a:t>cascode</a:t>
              </a:r>
              <a:endParaRPr lang="en-US" sz="1800" dirty="0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B5ED5B2-12A4-4EBE-B2F9-DEA967469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229939"/>
              <a:ext cx="1778027" cy="201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5516B-843C-4EA9-A4F4-3409098E4D51}"/>
              </a:ext>
            </a:extLst>
          </p:cNvPr>
          <p:cNvGrpSpPr/>
          <p:nvPr/>
        </p:nvGrpSpPr>
        <p:grpSpPr>
          <a:xfrm>
            <a:off x="1824350" y="1239957"/>
            <a:ext cx="1982161" cy="2056414"/>
            <a:chOff x="2843808" y="940372"/>
            <a:chExt cx="2222534" cy="23057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14A4AE-C1B8-4CDC-A46F-5B8448C070FD}"/>
                </a:ext>
              </a:extLst>
            </p:cNvPr>
            <p:cNvSpPr txBox="1"/>
            <p:nvPr/>
          </p:nvSpPr>
          <p:spPr>
            <a:xfrm>
              <a:off x="3212083" y="940372"/>
              <a:ext cx="1502623" cy="33726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buNone/>
              </a:pPr>
              <a:r>
                <a:rPr lang="en-US" sz="1800" dirty="0"/>
                <a:t>Folded </a:t>
              </a:r>
              <a:r>
                <a:rPr lang="en-US" sz="1800" dirty="0" err="1"/>
                <a:t>cascode</a:t>
              </a:r>
              <a:endParaRPr lang="en-US" sz="1800" dirty="0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D4CD15A-2B2F-4939-9FA1-9BCD4418D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34071"/>
              <a:ext cx="2222534" cy="201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0432C2-5787-448A-A8B8-C0F3C3A4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6" y="904536"/>
            <a:ext cx="5184576" cy="309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865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752D-1BEC-4A69-B24C-75E7B8C0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Follower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15CA1-C7FA-4D5B-B976-908F3D72A96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3677537"/>
                <a:ext cx="3886200" cy="2772623"/>
              </a:xfrm>
            </p:spPr>
            <p:txBody>
              <a:bodyPr/>
              <a:lstStyle/>
              <a:p>
                <a:r>
                  <a:rPr lang="en-US" dirty="0"/>
                  <a:t>M1 in common substrate</a:t>
                </a:r>
              </a:p>
              <a:p>
                <a:r>
                  <a:rPr lang="en-US" dirty="0"/>
                  <a:t>For M1 and M2 saturated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fr-CH" dirty="0"/>
              </a:p>
              <a:p>
                <a:r>
                  <a:rPr lang="en-US" dirty="0"/>
                  <a:t>The source voltage does not follow the gate voltage with again of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15CA1-C7FA-4D5B-B976-908F3D72A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3677537"/>
                <a:ext cx="3886200" cy="2772623"/>
              </a:xfrm>
              <a:blipFill>
                <a:blip r:embed="rId2"/>
                <a:stretch>
                  <a:fillRect l="-3762" t="-2857" r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E84DD7-5C28-4E19-B71F-1B2B678A935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3678989"/>
                <a:ext cx="4100264" cy="2774347"/>
              </a:xfrm>
            </p:spPr>
            <p:txBody>
              <a:bodyPr/>
              <a:lstStyle/>
              <a:p>
                <a:r>
                  <a:rPr lang="en-US" dirty="0"/>
                  <a:t>M1 in separate well connected to its source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H" dirty="0"/>
              </a:p>
              <a:p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𝑤𝑒𝑙𝑙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𝑤𝑒𝑙𝑙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differential conductance of the junctions attached to the output node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E84DD7-5C28-4E19-B71F-1B2B678A9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3678989"/>
                <a:ext cx="4100264" cy="2774347"/>
              </a:xfrm>
              <a:blipFill>
                <a:blip r:embed="rId3"/>
                <a:stretch>
                  <a:fillRect l="-3571" t="-2857" r="-3720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3CED4-A640-42E3-9A36-153951D8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40C95-A5DE-4A86-A99B-D4745A94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E8646-E3D3-4882-94AF-AAEA366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31</a:t>
            </a:fld>
            <a:endParaRPr lang="fr-CH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9E36460C-AE56-4A78-B453-C4E20EC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420"/>
            <a:ext cx="1457183" cy="19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CCB0552D-8EF0-4EEC-804D-8C249E4D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93359"/>
            <a:ext cx="2316932" cy="24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E9E049C-635B-4B22-87E5-3D5AFF26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4904"/>
            <a:ext cx="1458594" cy="194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9EE9577-FF73-495A-9BE1-F0253A22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050"/>
            <a:ext cx="2316932" cy="24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415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Outline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mirrors</a:t>
            </a:r>
          </a:p>
          <a:p>
            <a:r>
              <a:rPr lang="en-US" dirty="0" err="1"/>
              <a:t>Cascode</a:t>
            </a:r>
            <a:r>
              <a:rPr lang="en-US" dirty="0"/>
              <a:t> stage</a:t>
            </a:r>
          </a:p>
          <a:p>
            <a:r>
              <a:rPr lang="en-US" dirty="0"/>
              <a:t>Differential pair</a:t>
            </a:r>
          </a:p>
          <a:p>
            <a:r>
              <a:rPr lang="en-US" dirty="0"/>
              <a:t>Elementary gain cells and source follower</a:t>
            </a:r>
          </a:p>
          <a:p>
            <a:r>
              <a:rPr lang="en-US" b="1" dirty="0">
                <a:solidFill>
                  <a:srgbClr val="0000FF"/>
                </a:solidFill>
              </a:rPr>
              <a:t>Current references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© C. Enz | 2022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/>
              <a:t>Slide </a:t>
            </a:r>
            <a:fld id="{9BB60FCD-EFE6-441F-A2C8-D6B898CD23EA}" type="slidenum">
              <a:rPr lang="fr-CH" smtClean="0"/>
              <a:pPr/>
              <a:t>32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52685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29A8A0-B2E4-46DB-830A-CC87AEFD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Generation – The Vittoz Current Reference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E66DFC-660C-4855-9A4B-15577868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4437112"/>
            <a:ext cx="7915275" cy="1871614"/>
          </a:xfrm>
        </p:spPr>
        <p:txBody>
          <a:bodyPr/>
          <a:lstStyle/>
          <a:p>
            <a:r>
              <a:rPr lang="en-US" dirty="0"/>
              <a:t>No "built-in" current available in silicon</a:t>
            </a:r>
          </a:p>
          <a:p>
            <a:pPr lvl="1"/>
            <a:r>
              <a:rPr lang="en-US" dirty="0"/>
              <a:t>No way to generate a current that is independent of process parameters</a:t>
            </a:r>
          </a:p>
          <a:p>
            <a:pPr lvl="1"/>
            <a:r>
              <a:rPr lang="en-US" dirty="0"/>
              <a:t>Should be independent of the supply voltage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6C79-5475-405D-AFA1-ECEE3BA2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D072-AAB6-4B3E-A1FB-58EE57AD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CAEB-90FC-461C-B62B-55D7D4AB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33</a:t>
            </a:fld>
            <a:endParaRPr lang="fr-CH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8C935-0388-4B68-BB28-553480F2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92" y="1556792"/>
            <a:ext cx="2736304" cy="242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775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29A8A0-B2E4-46DB-830A-CC87AEFD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Generation – The Vittoz Current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BE66DFC-660C-4855-9A4B-155778688A9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3</a:t>
                </a:r>
                <a:r>
                  <a:rPr lang="en-US" dirty="0"/>
                  <a:t> in </a:t>
                </a:r>
                <a:r>
                  <a:rPr lang="en-US" b="1" dirty="0">
                    <a:solidFill>
                      <a:srgbClr val="0000FF"/>
                    </a:solidFill>
                  </a:rPr>
                  <a:t>weak inversion</a:t>
                </a:r>
                <a:r>
                  <a:rPr lang="en-US" dirty="0"/>
                  <a:t>:</a:t>
                </a:r>
              </a:p>
              <a:p>
                <a:pPr marL="271463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func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larger if source of M3 connected to (separate) substrate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Proportional to absolute temperature </a:t>
                </a:r>
                <a:r>
                  <a:rPr lang="en-US" dirty="0"/>
                  <a:t>(PTAT)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Process dependent through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Should be used to bias transistors operating in weak inversion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BE66DFC-660C-4855-9A4B-155778688A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A883B35-079C-4B7F-B5AA-D842D20423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 and M</a:t>
                </a:r>
                <a:r>
                  <a:rPr lang="en-US" baseline="-25000" dirty="0"/>
                  <a:t>3</a:t>
                </a:r>
                <a:r>
                  <a:rPr lang="en-US" dirty="0"/>
                  <a:t> in </a:t>
                </a:r>
                <a:r>
                  <a:rPr lang="en-US" b="1" dirty="0">
                    <a:solidFill>
                      <a:srgbClr val="0000FF"/>
                    </a:solidFill>
                  </a:rPr>
                  <a:t>strong inversion</a:t>
                </a:r>
                <a:r>
                  <a:rPr lang="en-US" dirty="0"/>
                  <a:t>:</a:t>
                </a:r>
              </a:p>
              <a:p>
                <a:pPr marL="271463" indent="-271463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rad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times larger if source of M3 connected to (separate) substrate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Process (and temperature) dependent </a:t>
                </a:r>
                <a:r>
                  <a:rPr lang="en-US" dirty="0"/>
                  <a:t>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Arial"/>
                    <a:cs typeface="Arial"/>
                  </a:rPr>
                  <a:t> term</a:t>
                </a:r>
              </a:p>
              <a:p>
                <a:r>
                  <a:rPr lang="en-US" dirty="0">
                    <a:cs typeface="Arial"/>
                  </a:rPr>
                  <a:t>Should be used to bias transistors operating in strong inversion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A883B35-079C-4B7F-B5AA-D842D2042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68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6C79-5475-405D-AFA1-ECEE3BA2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D072-AAB6-4B3E-A1FB-58EE57AD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CAEB-90FC-461C-B62B-55D7D4AB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289502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E65593-E6E7-4E84-B794-6D7D3B10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Generation – The </a:t>
            </a:r>
            <a:r>
              <a:rPr lang="en-US" dirty="0" err="1"/>
              <a:t>Oguey</a:t>
            </a:r>
            <a:r>
              <a:rPr lang="en-US" dirty="0"/>
              <a:t> Current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5336186-0918-4FE6-BE17-8EA1E14F54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4083394"/>
                <a:ext cx="7915275" cy="2298356"/>
              </a:xfrm>
            </p:spPr>
            <p:txBody>
              <a:bodyPr/>
              <a:lstStyle/>
              <a:p>
                <a:r>
                  <a:rPr lang="en-US" dirty="0"/>
                  <a:t>Resistor can be replaced by transistor M</a:t>
                </a:r>
                <a:r>
                  <a:rPr lang="en-US" baseline="-25000" dirty="0"/>
                  <a:t>7</a:t>
                </a:r>
                <a:r>
                  <a:rPr lang="en-US" dirty="0"/>
                  <a:t> in the linear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sym typeface="MT Extra"/>
                  </a:rPr>
                  <a:t>)</a:t>
                </a:r>
              </a:p>
              <a:p>
                <a:r>
                  <a:rPr lang="en-US" dirty="0">
                    <a:sym typeface="MT Extra"/>
                  </a:rPr>
                  <a:t>M</a:t>
                </a:r>
                <a:r>
                  <a:rPr lang="en-US" baseline="-25000" dirty="0">
                    <a:sym typeface="MT Extra"/>
                  </a:rPr>
                  <a:t>2</a:t>
                </a:r>
                <a:r>
                  <a:rPr lang="en-US" dirty="0">
                    <a:cs typeface="Arial"/>
                    <a:sym typeface="MT Extra"/>
                  </a:rPr>
                  <a:t>≡M</a:t>
                </a:r>
                <a:r>
                  <a:rPr lang="en-US" baseline="-25000" dirty="0">
                    <a:cs typeface="Arial"/>
                    <a:sym typeface="MT Extra"/>
                  </a:rPr>
                  <a:t>4</a:t>
                </a:r>
                <a:r>
                  <a:rPr lang="en-US" dirty="0">
                    <a:cs typeface="Arial"/>
                    <a:sym typeface="MT Extra"/>
                  </a:rPr>
                  <a:t>≡M</a:t>
                </a:r>
                <a:r>
                  <a:rPr lang="en-US" baseline="-25000" dirty="0">
                    <a:cs typeface="Arial"/>
                    <a:sym typeface="MT Extra"/>
                  </a:rPr>
                  <a:t>6</a:t>
                </a:r>
                <a:r>
                  <a:rPr lang="en-US" dirty="0">
                    <a:cs typeface="Arial"/>
                    <a:sym typeface="MT Extra"/>
                  </a:rPr>
                  <a:t>≡M</a:t>
                </a:r>
                <a:r>
                  <a:rPr lang="en-US" baseline="-25000" dirty="0">
                    <a:cs typeface="Arial"/>
                    <a:sym typeface="MT Extra"/>
                  </a:rPr>
                  <a:t>8</a:t>
                </a:r>
                <a:r>
                  <a:rPr lang="en-US" dirty="0">
                    <a:cs typeface="Arial"/>
                    <a:sym typeface="MT Extra"/>
                  </a:rPr>
                  <a:t> and M</a:t>
                </a:r>
                <a:r>
                  <a:rPr lang="en-US" baseline="-25000" dirty="0">
                    <a:cs typeface="Arial"/>
                    <a:sym typeface="MT Extra"/>
                  </a:rPr>
                  <a:t>1</a:t>
                </a:r>
                <a:r>
                  <a:rPr lang="en-US" dirty="0">
                    <a:cs typeface="Arial"/>
                    <a:sym typeface="MT Extra"/>
                  </a:rPr>
                  <a:t>≡M</a:t>
                </a:r>
                <a:r>
                  <a:rPr lang="en-US" baseline="-25000" dirty="0">
                    <a:cs typeface="Arial"/>
                    <a:sym typeface="MT Extra"/>
                  </a:rPr>
                  <a:t>5</a:t>
                </a:r>
              </a:p>
              <a:p>
                <a:r>
                  <a:rPr lang="en-US" dirty="0">
                    <a:cs typeface="Arial"/>
                    <a:sym typeface="MT Extra"/>
                  </a:rPr>
                  <a:t>M</a:t>
                </a:r>
                <a:r>
                  <a:rPr lang="en-US" baseline="-25000" dirty="0">
                    <a:cs typeface="Arial"/>
                    <a:sym typeface="MT Extra"/>
                  </a:rPr>
                  <a:t>7</a:t>
                </a:r>
                <a:r>
                  <a:rPr lang="en-US" dirty="0">
                    <a:cs typeface="Arial"/>
                    <a:sym typeface="MT Extra"/>
                  </a:rPr>
                  <a:t> and M</a:t>
                </a:r>
                <a:r>
                  <a:rPr lang="en-US" baseline="-25000" dirty="0">
                    <a:cs typeface="Arial"/>
                    <a:sym typeface="MT Extra"/>
                  </a:rPr>
                  <a:t>9</a:t>
                </a:r>
                <a:r>
                  <a:rPr lang="en-US" dirty="0">
                    <a:cs typeface="Arial"/>
                    <a:sym typeface="MT Extra"/>
                  </a:rPr>
                  <a:t> in </a:t>
                </a:r>
                <a:r>
                  <a:rPr lang="en-US" b="1" dirty="0">
                    <a:solidFill>
                      <a:srgbClr val="0000FF"/>
                    </a:solidFill>
                    <a:cs typeface="Arial"/>
                    <a:sym typeface="MT Extra"/>
                  </a:rPr>
                  <a:t>strong inversion</a:t>
                </a:r>
                <a:r>
                  <a:rPr lang="en-US" dirty="0">
                    <a:cs typeface="Arial"/>
                    <a:sym typeface="MT Extra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  <a:sym typeface="MT Extra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cs typeface="Arial"/>
                            <a:sym typeface="MT Extra"/>
                          </a:rPr>
                          <m:t>7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cs typeface="Arial"/>
                        <a:sym typeface="MT Extra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cs typeface="Arial"/>
                        <a:sym typeface="MT Extra"/>
                      </a:rPr>
                      <m:t>𝐴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MT Extra"/>
                      </a:rPr>
                      <m:t>∙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  <a:sym typeface="MT Extra"/>
                  </a:rPr>
                  <a:t> (</a:t>
                </a:r>
                <a14:m>
                  <m:oMath xmlns:m="http://schemas.openxmlformats.org/officeDocument/2006/math">
                    <m:r>
                      <a:rPr lang="fr-CH" i="1" dirty="0">
                        <a:latin typeface="Cambria Math" panose="02040503050406030204" pitchFamily="18" charset="0"/>
                        <a:cs typeface="Arial"/>
                        <a:sym typeface="MT Extra"/>
                      </a:rPr>
                      <m:t>𝐴</m:t>
                    </m:r>
                    <m:r>
                      <a:rPr lang="fr-CH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MT Extra"/>
                      </a:rPr>
                      <m:t>≫1</m:t>
                    </m:r>
                  </m:oMath>
                </a14:m>
                <a:r>
                  <a:rPr lang="en-US" dirty="0">
                    <a:cs typeface="Arial"/>
                    <a:sym typeface="MT Extra"/>
                  </a:rPr>
                  <a:t> to have M</a:t>
                </a:r>
                <a:r>
                  <a:rPr lang="en-US" baseline="-25000" dirty="0">
                    <a:cs typeface="Arial"/>
                    <a:sym typeface="MT Extra"/>
                  </a:rPr>
                  <a:t>7</a:t>
                </a:r>
                <a:r>
                  <a:rPr lang="en-US" dirty="0">
                    <a:cs typeface="Arial"/>
                    <a:sym typeface="MT Extra"/>
                  </a:rPr>
                  <a:t> in the linear region)</a:t>
                </a:r>
              </a:p>
              <a:p>
                <a:r>
                  <a:rPr lang="en-US" dirty="0">
                    <a:cs typeface="Arial"/>
                    <a:sym typeface="MT Extra"/>
                  </a:rPr>
                  <a:t>M</a:t>
                </a:r>
                <a:r>
                  <a:rPr lang="en-US" baseline="-25000" dirty="0">
                    <a:cs typeface="Arial"/>
                    <a:sym typeface="MT Extra"/>
                  </a:rPr>
                  <a:t>1</a:t>
                </a:r>
                <a:r>
                  <a:rPr lang="en-US" dirty="0">
                    <a:cs typeface="Arial"/>
                    <a:sym typeface="MT Extra"/>
                  </a:rPr>
                  <a:t> and M</a:t>
                </a:r>
                <a:r>
                  <a:rPr lang="en-US" baseline="-25000" dirty="0">
                    <a:cs typeface="Arial"/>
                    <a:sym typeface="MT Extra"/>
                  </a:rPr>
                  <a:t>3</a:t>
                </a:r>
                <a:r>
                  <a:rPr lang="en-US" dirty="0">
                    <a:cs typeface="Arial"/>
                    <a:sym typeface="MT Extra"/>
                  </a:rPr>
                  <a:t> in </a:t>
                </a:r>
                <a:r>
                  <a:rPr lang="en-US" b="1" dirty="0">
                    <a:solidFill>
                      <a:srgbClr val="0000FF"/>
                    </a:solidFill>
                    <a:cs typeface="Arial"/>
                    <a:sym typeface="MT Extra"/>
                  </a:rPr>
                  <a:t>weak inversion</a:t>
                </a:r>
                <a:r>
                  <a:rPr lang="en-US" dirty="0">
                    <a:cs typeface="Arial"/>
                    <a:sym typeface="MT Extra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/>
                            <a:sym typeface="MT Extra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cs typeface="Arial"/>
                            <a:sym typeface="MT Extra"/>
                          </a:rPr>
                          <m:t>3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cs typeface="Arial"/>
                        <a:sym typeface="MT Extra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cs typeface="Arial"/>
                        <a:sym typeface="MT Extra"/>
                      </a:rPr>
                      <m:t>𝐾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MT Extra"/>
                      </a:rPr>
                      <m:t>∙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𝛽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MT Extra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5336186-0918-4FE6-BE17-8EA1E14F5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083394"/>
                <a:ext cx="7915275" cy="2298356"/>
              </a:xfrm>
              <a:blipFill>
                <a:blip r:embed="rId2"/>
                <a:stretch>
                  <a:fillRect l="-1849" t="-3448" r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A00A-B3BE-4C83-8B65-B277236A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EA065-3348-48F0-AA32-0DDED966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2CF7C-0B36-4FA7-BC6F-BF627AF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35</a:t>
            </a:fld>
            <a:endParaRPr lang="fr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7D7201-E6D4-4983-BF0E-396A662B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07" y="1042204"/>
            <a:ext cx="3869786" cy="27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3">
            <a:extLst>
              <a:ext uri="{FF2B5EF4-FFF2-40B4-BE49-F238E27FC236}">
                <a16:creationId xmlns:a16="http://schemas.microsoft.com/office/drawing/2014/main" id="{D05E0742-3401-4202-AEF8-8DAD57D1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3" y="6024239"/>
            <a:ext cx="7101157" cy="6143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2000" tIns="36000" rIns="72000" bIns="36000" anchor="b" anchorCtr="0">
            <a:spAutoFit/>
          </a:bodyPr>
          <a:lstStyle/>
          <a:p>
            <a:pPr marL="265113" indent="-265113" defTabSz="762000">
              <a:buSzPct val="100000"/>
              <a:buFont typeface="Wingdings" pitchFamily="2" charset="2"/>
              <a:buChar char="&amp;"/>
            </a:pPr>
            <a:r>
              <a:rPr lang="en-US" sz="1100" dirty="0"/>
              <a:t>H. J. </a:t>
            </a:r>
            <a:r>
              <a:rPr lang="en-US" sz="1100" dirty="0" err="1"/>
              <a:t>Oguey</a:t>
            </a:r>
            <a:r>
              <a:rPr lang="en-US" sz="1100" dirty="0"/>
              <a:t> and D. Aebischer, “CMOS Current Reference without Resistance,” JSSC, vol. 32, No. 7, July 1997.</a:t>
            </a:r>
          </a:p>
          <a:p>
            <a:pPr marL="265113" indent="-265113" defTabSz="762000">
              <a:lnSpc>
                <a:spcPct val="100000"/>
              </a:lnSpc>
              <a:buSzTx/>
              <a:buFont typeface="Wingdings" pitchFamily="2" charset="2"/>
              <a:buChar char="&amp;"/>
            </a:pPr>
            <a:r>
              <a:rPr lang="en-US" sz="1100" dirty="0"/>
              <a:t>C. C. Enz and E. A. Vittoz in </a:t>
            </a:r>
            <a:r>
              <a:rPr lang="en-US" sz="1100" i="1" dirty="0"/>
              <a:t>Emerging technologies: Designing Low Power Digital Systems</a:t>
            </a:r>
            <a:r>
              <a:rPr lang="en-US" sz="1100" dirty="0"/>
              <a:t>, R. Cavin and W. Liu, Eds. IEEE, 1996.</a:t>
            </a:r>
          </a:p>
          <a:p>
            <a:pPr marL="265113" indent="-265113" defTabSz="762000">
              <a:lnSpc>
                <a:spcPct val="100000"/>
              </a:lnSpc>
              <a:buSzTx/>
              <a:buFont typeface="Wingdings" pitchFamily="2" charset="2"/>
              <a:buChar char="&amp;"/>
            </a:pPr>
            <a:r>
              <a:rPr lang="en-US" sz="1100" dirty="0"/>
              <a:t>P. Heim, S. R. Schultz, and M. A. Jabri, Proc. Sixth Australian Conf. on Neural Networks, Sydney, Australia, 1995, pp. 9-12.</a:t>
            </a:r>
          </a:p>
        </p:txBody>
      </p:sp>
    </p:spTree>
    <p:extLst>
      <p:ext uri="{BB962C8B-B14F-4D97-AF65-F5344CB8AC3E}">
        <p14:creationId xmlns:p14="http://schemas.microsoft.com/office/powerpoint/2010/main" val="283365193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BEB9-BE92-4857-91BC-590C3DE5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Generation – The </a:t>
            </a:r>
            <a:r>
              <a:rPr lang="en-US" dirty="0" err="1"/>
              <a:t>Oguey</a:t>
            </a:r>
            <a:r>
              <a:rPr lang="en-US" dirty="0"/>
              <a:t> Current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4423A-8E48-45E6-BB50-97FCCFB08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remains a PTAT voltage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0"/>
                  </a:spcAft>
                </a:pPr>
                <a:r>
                  <a:rPr lang="en-US" dirty="0"/>
                  <a:t>The reference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is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Which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simplifies to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is also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for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Reference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independent of temperature if mobility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Useful to bias at inversion coefficient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en-US" dirty="0"/>
                  <a:t> independently of the process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4423A-8E48-45E6-BB50-97FCCFB08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9" t="-9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97ED8-1292-4BC8-91A0-EFCC2A7A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EFA9D-F135-449A-95F7-75A6CB36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1DDD-1EE8-4167-B107-61C5B42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36</a:t>
            </a:fld>
            <a:endParaRPr lang="fr-CH" dirty="0"/>
          </a:p>
        </p:txBody>
      </p:sp>
      <p:sp>
        <p:nvSpPr>
          <p:cNvPr id="7" name="Text Box 263">
            <a:extLst>
              <a:ext uri="{FF2B5EF4-FFF2-40B4-BE49-F238E27FC236}">
                <a16:creationId xmlns:a16="http://schemas.microsoft.com/office/drawing/2014/main" id="{7F2BE284-2244-4190-8B56-345136EF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3" y="6024239"/>
            <a:ext cx="7101157" cy="6143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2000" tIns="36000" rIns="72000" bIns="36000" anchor="b" anchorCtr="0">
            <a:spAutoFit/>
          </a:bodyPr>
          <a:lstStyle/>
          <a:p>
            <a:pPr marL="265113" indent="-265113" defTabSz="762000">
              <a:buSzPct val="100000"/>
              <a:buFont typeface="Wingdings" pitchFamily="2" charset="2"/>
              <a:buChar char="&amp;"/>
            </a:pPr>
            <a:r>
              <a:rPr lang="en-US" sz="1100" dirty="0"/>
              <a:t>H. J. </a:t>
            </a:r>
            <a:r>
              <a:rPr lang="en-US" sz="1100" dirty="0" err="1"/>
              <a:t>Oguey</a:t>
            </a:r>
            <a:r>
              <a:rPr lang="en-US" sz="1100" dirty="0"/>
              <a:t> and D. Aebischer, “CMOS Current Reference without Resistance,” JSSC, vol. 32, No. 7, July 1997.</a:t>
            </a:r>
          </a:p>
          <a:p>
            <a:pPr marL="265113" indent="-265113" defTabSz="762000">
              <a:lnSpc>
                <a:spcPct val="100000"/>
              </a:lnSpc>
              <a:buSzTx/>
              <a:buFont typeface="Wingdings" pitchFamily="2" charset="2"/>
              <a:buChar char="&amp;"/>
            </a:pPr>
            <a:r>
              <a:rPr lang="en-US" sz="1100" dirty="0"/>
              <a:t>C. C. Enz and E. A. Vittoz in </a:t>
            </a:r>
            <a:r>
              <a:rPr lang="en-US" sz="1100" i="1" dirty="0"/>
              <a:t>Emerging technologies: Designing Low Power Digital Systems</a:t>
            </a:r>
            <a:r>
              <a:rPr lang="en-US" sz="1100" dirty="0"/>
              <a:t>, R. Cavin and W. Liu, Eds. IEEE, 1996.</a:t>
            </a:r>
          </a:p>
          <a:p>
            <a:pPr marL="265113" indent="-265113" defTabSz="762000">
              <a:lnSpc>
                <a:spcPct val="100000"/>
              </a:lnSpc>
              <a:buSzTx/>
              <a:buFont typeface="Wingdings" pitchFamily="2" charset="2"/>
              <a:buChar char="&amp;"/>
            </a:pPr>
            <a:r>
              <a:rPr lang="en-US" sz="1100" dirty="0"/>
              <a:t>P. Heim, S. R. Schultz, and M. A. Jabri, Proc. Sixth Australian Conf. on Neural Networks, Sydney, Australia, 1995, pp. 9-12.</a:t>
            </a:r>
          </a:p>
        </p:txBody>
      </p:sp>
    </p:spTree>
    <p:extLst>
      <p:ext uri="{BB962C8B-B14F-4D97-AF65-F5344CB8AC3E}">
        <p14:creationId xmlns:p14="http://schemas.microsoft.com/office/powerpoint/2010/main" val="3129201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48A0C-6B18-491D-9B20-2317CB20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82" y="1152897"/>
            <a:ext cx="2903837" cy="2852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Current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619124" y="4437112"/>
                <a:ext cx="7915275" cy="1944638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For implementing large ratios use a combination of series/parallel transistors all in the same substrate (well)</a:t>
                </a:r>
              </a:p>
              <a:p>
                <a:r>
                  <a:rPr lang="en-US" dirty="0"/>
                  <a:t>Example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Less precise than parallel-only transistors (due to channel-length modulation)</a:t>
                </a:r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4437112"/>
                <a:ext cx="7915275" cy="1944638"/>
              </a:xfrm>
              <a:prstGeom prst="rect">
                <a:avLst/>
              </a:prstGeom>
              <a:blipFill>
                <a:blip r:embed="rId3"/>
                <a:stretch>
                  <a:fillRect l="-1849" t="-4075" r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7B964F0-4A3E-4C2F-B875-77A120EC79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74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9AF9-E446-4E73-83D8-4241CB7E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– Precision and Bandwidth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26DED-BE72-49BE-9BC2-FCDBF9DBA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140968"/>
                <a:ext cx="7915275" cy="34931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precision on the currents is limited by the transistor matching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ox>
                          <m:box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box>
                              <m:box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box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𝑊𝐿</m:t>
                            </m:r>
                          </m:e>
                        </m:rad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box>
                              <m:box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box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  <m:t>𝐷𝑆𝑠𝑎𝑡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WI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/>
                  <a:t>The speed is limited by the parasitic capacitance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at the gate node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dirty="0"/>
                  <a:t>The small-signal current gain transfer function is given by</a:t>
                </a:r>
              </a:p>
              <a:p>
                <a:pPr marL="0" indent="0" algn="ctr">
                  <a:spcBef>
                    <a:spcPts val="0"/>
                  </a:spcBef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buSzPct val="100000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Matching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00FF"/>
                    </a:solidFill>
                  </a:rPr>
                  <a:t>speed</a:t>
                </a:r>
                <a:r>
                  <a:rPr lang="en-US" dirty="0"/>
                  <a:t> are therefore </a:t>
                </a:r>
                <a:r>
                  <a:rPr lang="en-US" b="1" dirty="0">
                    <a:solidFill>
                      <a:srgbClr val="0000FF"/>
                    </a:solidFill>
                  </a:rPr>
                  <a:t>maximized</a:t>
                </a:r>
                <a:r>
                  <a:rPr lang="en-US" dirty="0"/>
                  <a:t> in strong inversion by </a:t>
                </a:r>
                <a:r>
                  <a:rPr lang="en-US" b="1" dirty="0">
                    <a:solidFill>
                      <a:srgbClr val="0000FF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𝑫𝑺𝒔𝒂𝒕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26DED-BE72-49BE-9BC2-FCDBF9DBA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140968"/>
                <a:ext cx="7915275" cy="3493196"/>
              </a:xfrm>
              <a:blipFill>
                <a:blip r:embed="rId2"/>
                <a:stretch>
                  <a:fillRect l="-1849" t="-3141" r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9F8D-C390-4D3D-A58C-80D4BBF7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672F8-930B-4376-B738-BE430F8E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B4A-E2C6-4E4D-B3E1-042B414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B60FCD-EFE6-441F-A2C8-D6B898CD23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C1B49837-23AB-45E2-A8AE-50CBE70D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79" y="1064738"/>
            <a:ext cx="2088232" cy="178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068D3-138B-4A0F-B034-CB7C4A7C65DC}"/>
                  </a:ext>
                </a:extLst>
              </p:cNvPr>
              <p:cNvSpPr txBox="1"/>
              <p:nvPr/>
            </p:nvSpPr>
            <p:spPr>
              <a:xfrm>
                <a:off x="6156175" y="1843312"/>
                <a:ext cx="2315442" cy="10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buNone/>
                </a:pPr>
                <a:r>
                  <a:rPr lang="en-US" sz="1800" dirty="0">
                    <a:latin typeface="+mn-lt"/>
                  </a:rPr>
                  <a:t>For long-channel:</a:t>
                </a:r>
              </a:p>
              <a:p>
                <a:pPr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800" b="0" i="1" smtClean="0">
                              <a:latin typeface="Cambria Math" panose="02040503050406030204" pitchFamily="18" charset="0"/>
                            </a:rPr>
                            <m:t>𝐷𝑆𝑠𝑎𝑡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CH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WI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068D3-138B-4A0F-B034-CB7C4A7C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1843312"/>
                <a:ext cx="2315442" cy="1073820"/>
              </a:xfrm>
              <a:prstGeom prst="rect">
                <a:avLst/>
              </a:prstGeom>
              <a:blipFill>
                <a:blip r:embed="rId4"/>
                <a:stretch>
                  <a:fillRect t="-4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339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0A6B-1B27-4AC3-9B24-BA108065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–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46DD1-6BA2-4365-936B-CEE670C34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2924944"/>
                <a:ext cx="7915275" cy="369894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Below the cut-off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the output current noise PSD is given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fr-CH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H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CH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fr-CH" dirty="0" err="1"/>
                  <a:t>where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sub>
                    </m:sSub>
                  </m:oMath>
                </a14:m>
                <a:r>
                  <a:rPr lang="fr-CH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𝑛𝑚</m:t>
                            </m:r>
                          </m:sub>
                        </m:sSub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fr-CH" dirty="0"/>
                  <a:t> for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fr-CH" dirty="0"/>
              </a:p>
              <a:p>
                <a:pPr>
                  <a:spcBef>
                    <a:spcPts val="600"/>
                  </a:spcBef>
                </a:pPr>
                <a:r>
                  <a:rPr lang="fr-CH" dirty="0"/>
                  <a:t>In SI, </a:t>
                </a:r>
                <a:r>
                  <a:rPr lang="fr-CH" dirty="0" err="1"/>
                  <a:t>we</a:t>
                </a:r>
                <a:r>
                  <a:rPr lang="fr-CH" dirty="0"/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𝐷𝑆𝑠𝑎𝑡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fr-CH" dirty="0"/>
                  <a:t>T</a:t>
                </a:r>
                <a:r>
                  <a:rPr lang="en-US" dirty="0"/>
                  <a:t>he output noise is then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fr-CH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sz="18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r>
                        <a:rPr lang="fr-CH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CH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</m:sSub>
                      <m:r>
                        <a:rPr lang="fr-CH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CH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  <m:f>
                        <m:fPr>
                          <m:ctrlP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𝐷𝑆𝑠𝑎𝑡</m:t>
                              </m:r>
                            </m:sub>
                          </m:sSub>
                        </m:den>
                      </m:f>
                      <m:r>
                        <a:rPr lang="fr-CH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H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CH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𝐷𝑆𝑠𝑎𝑡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H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fr-CH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  <m:r>
                        <a:rPr lang="fr-CH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d>
                        <m:dPr>
                          <m:ctrlPr>
                            <a:rPr lang="fr-CH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CH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CH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fr-CH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CH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CH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SzPct val="100000"/>
                </a:pPr>
                <a:r>
                  <a:rPr lang="en-US" b="1" dirty="0">
                    <a:solidFill>
                      <a:srgbClr val="0000FF"/>
                    </a:solidFill>
                  </a:rPr>
                  <a:t>The output current noise</a:t>
                </a:r>
                <a:r>
                  <a:rPr lang="en-US" dirty="0"/>
                  <a:t> is therefore </a:t>
                </a:r>
                <a:r>
                  <a:rPr lang="en-US" b="1" dirty="0">
                    <a:solidFill>
                      <a:srgbClr val="0000FF"/>
                    </a:solidFill>
                  </a:rPr>
                  <a:t>minimized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by </a:t>
                </a:r>
                <a:r>
                  <a:rPr lang="en-US" b="1" dirty="0">
                    <a:solidFill>
                      <a:srgbClr val="0000FF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𝑫𝑺𝒔𝒂𝒕</m:t>
                        </m:r>
                      </m:sub>
                    </m:sSub>
                  </m:oMath>
                </a14:m>
                <a:r>
                  <a:rPr lang="en-US" dirty="0"/>
                  <a:t> or equivalently the inversion factor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e>
                    </m:rad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46DD1-6BA2-4365-936B-CEE670C34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2924944"/>
                <a:ext cx="7915275" cy="3698948"/>
              </a:xfrm>
              <a:blipFill>
                <a:blip r:embed="rId2"/>
                <a:stretch>
                  <a:fillRect l="-1772" t="-2965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956B3-D33D-41B3-9AE4-08820BC4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5168-2C89-4F0C-95FB-ED6D3A8F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C676-F1EB-4678-B642-09AC5412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7A683-20A3-47EC-90D6-2235BACB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79" y="1052736"/>
            <a:ext cx="3449749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03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4864-FD70-4D77-9F6B-0CEAE37E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Mirrors Design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BBF73-73E7-494E-B435-6BC7E7C65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 maximum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r>
                  <a:rPr lang="en-US" dirty="0"/>
                  <a:t> compatible with requirements on</a:t>
                </a:r>
              </a:p>
              <a:p>
                <a:pPr lvl="1"/>
                <a:r>
                  <a:rPr lang="en-US" dirty="0"/>
                  <a:t>White noise PSD (avoid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for minimum noise)</a:t>
                </a:r>
              </a:p>
              <a:p>
                <a:pPr lvl="1"/>
                <a:r>
                  <a:rPr lang="en-US" dirty="0"/>
                  <a:t>Speed</a:t>
                </a:r>
              </a:p>
              <a:p>
                <a:pPr lvl="1"/>
                <a:r>
                  <a:rPr lang="en-US" dirty="0"/>
                  <a:t>Relative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precision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Knowing the current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calculate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ratio from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𝐼𝐶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fr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CH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𝐷𝑆𝑠𝑎𝑡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𝐷𝑆𝑠𝑎𝑡</m:t>
                              </m:r>
                            </m:sub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CH" dirty="0"/>
              </a:p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/>
                  <a:t>Use the second degree of freedom by selecting one of the following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for maximum speed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large enough for large modulation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(small output conductance)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𝑊𝐿</m:t>
                    </m:r>
                  </m:oMath>
                </a14:m>
                <a:r>
                  <a:rPr lang="en-US" dirty="0"/>
                  <a:t> large enough for ensuring required precision and/or limiting 1/f noise</a:t>
                </a:r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minimum for minimum area</a:t>
                </a:r>
              </a:p>
              <a:p>
                <a:pPr>
                  <a:buSzPct val="100000"/>
                </a:pPr>
                <a:r>
                  <a:rPr lang="en-US" dirty="0"/>
                  <a:t>Some specs may not be compatible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en-US" dirty="0"/>
                  <a:t>) are imposed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BBF73-73E7-494E-B435-6BC7E7C65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9" t="-1549" b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9FBB6-1758-49B0-A9B0-E4EE5C9D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A86-7758-4798-BABC-077C00D1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70EA-6583-4128-8AA8-7C74C929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H"/>
              <a:t>Slide </a:t>
            </a:r>
            <a:fld id="{9BB60FCD-EFE6-441F-A2C8-D6B898CD23EA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143035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2750-74AA-450B-9AE8-D96BC6B9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Low-voltage Current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50C4F-3BF4-41C1-A21B-A229C095E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4" y="3645023"/>
                <a:ext cx="7915275" cy="2978869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(eventually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it can easily be shown that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In case all transistors are made identical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If transistor M2 is made much larger than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can be subtracted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50C4F-3BF4-41C1-A21B-A229C095E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645023"/>
                <a:ext cx="7915275" cy="2978869"/>
              </a:xfrm>
              <a:blipFill>
                <a:blip r:embed="rId2"/>
                <a:stretch>
                  <a:fillRect l="-1849" t="-2658" b="-3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F290-A064-416F-8AE6-525A669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6852E-7B35-4A5C-A885-5C26D032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F9E3-DFBA-4E77-93E4-421CD0CA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B60FCD-EFE6-441F-A2C8-D6B898CD23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AABA176-CA71-4F5C-91AC-280A455D84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79912" y="1519386"/>
                <a:ext cx="4104456" cy="1584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85750" indent="-285750" algn="l" defTabSz="762000" rt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990000"/>
                  </a:buClr>
                  <a:buFont typeface="Wingdings" pitchFamily="2" charset="2"/>
                  <a:buChar char="§"/>
                  <a:defRPr sz="20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69913" indent="-282575" algn="l" defTabSz="762000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rgbClr val="990000"/>
                  </a:buClr>
                  <a:buSzPct val="80000"/>
                  <a:buFont typeface="Webdings" pitchFamily="18" charset="2"/>
                  <a:buChar char="4"/>
                  <a:defRPr>
                    <a:solidFill>
                      <a:srgbClr val="333333"/>
                    </a:solidFill>
                    <a:latin typeface="+mn-lt"/>
                  </a:defRPr>
                </a:lvl2pPr>
                <a:lvl3pPr marL="855663" indent="-284163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75000"/>
                  <a:buFont typeface="Webdings" pitchFamily="18" charset="2"/>
                  <a:buChar char="4"/>
                  <a:defRPr sz="1600">
                    <a:solidFill>
                      <a:srgbClr val="333333"/>
                    </a:solidFill>
                    <a:latin typeface="+mn-lt"/>
                  </a:defRPr>
                </a:lvl3pPr>
                <a:lvl4pPr marL="86375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500">
                    <a:solidFill>
                      <a:schemeClr val="tx1"/>
                    </a:solidFill>
                    <a:latin typeface="Arial" charset="0"/>
                  </a:defRPr>
                </a:lvl4pPr>
                <a:lvl5pPr marL="9043988" indent="-476250" algn="l" defTabSz="7620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500">
                    <a:solidFill>
                      <a:schemeClr val="tx1"/>
                    </a:solidFill>
                    <a:latin typeface="Arial" charset="0"/>
                  </a:defRPr>
                </a:lvl5pPr>
                <a:lvl6pPr marL="95011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6pPr>
                <a:lvl7pPr marL="99583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7pPr>
                <a:lvl8pPr marL="104155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8pPr>
                <a:lvl9pPr marL="10872788" indent="-476250" algn="l" defTabSz="762000" rtl="0" fontAlgn="base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rgbClr val="FF0000"/>
                  </a:buClr>
                  <a:buSzPct val="100000"/>
                </a:pPr>
                <a:r>
                  <a:rPr lang="en-US"/>
                  <a:t>Same local substrate</a:t>
                </a:r>
              </a:p>
              <a:p>
                <a:pPr>
                  <a:buClr>
                    <a:srgbClr val="FF0000"/>
                  </a:buClr>
                  <a:buSzPct val="100000"/>
                </a:pPr>
                <a:r>
                  <a:rPr lang="en-US"/>
                  <a:t>M2 and M3 in saturation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</a:p>
              <a:p>
                <a:pPr>
                  <a:buClr>
                    <a:srgbClr val="FF0000"/>
                  </a:buClr>
                  <a:buSzPct val="100000"/>
                </a:pPr>
                <a:r>
                  <a:rPr lang="en-US"/>
                  <a:t>M1 in linear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𝐷𝑆𝑠𝑎𝑡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AABA176-CA71-4F5C-91AC-280A455D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1519386"/>
                <a:ext cx="4104456" cy="1584176"/>
              </a:xfrm>
              <a:prstGeom prst="rect">
                <a:avLst/>
              </a:prstGeom>
              <a:blipFill>
                <a:blip r:embed="rId4"/>
                <a:stretch>
                  <a:fillRect l="-3566" t="-3462" r="-3269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78FBD17-D08C-46C7-81D6-A51A1857B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157287"/>
            <a:ext cx="2130723" cy="23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842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Cascode</a:t>
            </a:r>
            <a:r>
              <a:rPr lang="en-US" dirty="0"/>
              <a:t> Current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124" y="3271410"/>
                <a:ext cx="7915275" cy="3362753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Reduce output conductance of current mirror due to channel length modulation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</m:oMath>
                </a14:m>
                <a:r>
                  <a:rPr lang="en-US" dirty="0"/>
                  <a:t>) and junction small-signal conductance at the drain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large enough for biasing M</a:t>
                </a:r>
                <a:r>
                  <a:rPr lang="en-US" baseline="-25000" dirty="0"/>
                  <a:t>2</a:t>
                </a:r>
                <a:r>
                  <a:rPr lang="en-US" dirty="0"/>
                  <a:t> in saturation and assuming that all other transistors are biased in saturation, the output conductance is given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𝑚𝑠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𝑑𝑠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SzPct val="100000"/>
                </a:pPr>
                <a:r>
                  <a:rPr lang="en-US" dirty="0"/>
                  <a:t>Multiple </a:t>
                </a:r>
                <a:r>
                  <a:rPr lang="en-US" dirty="0" err="1"/>
                  <a:t>cascode</a:t>
                </a:r>
                <a:r>
                  <a:rPr lang="en-US" dirty="0"/>
                  <a:t> can be used by stacking additional transistors, but output conductance is ultimately limited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>
                  <a:buSzPct val="100000"/>
                </a:pPr>
                <a:r>
                  <a:rPr lang="en-US" dirty="0"/>
                  <a:t>The bias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can be generated as shown on the right schematic but not appropriate for low-voltage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4" y="3271410"/>
                <a:ext cx="7915275" cy="3362753"/>
              </a:xfrm>
              <a:prstGeom prst="rect">
                <a:avLst/>
              </a:prstGeom>
              <a:blipFill>
                <a:blip r:embed="rId3"/>
                <a:stretch>
                  <a:fillRect l="-1849" t="-2359" b="-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© C. Enz |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Fundamentals of Analog &amp; Mixed Signal VLSI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340809-3784-45E3-8382-BC498D16BC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1206525"/>
                <a:ext cx="3816425" cy="171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2"/>
                  </a:buClr>
                  <a:buSzPct val="100000"/>
                  <a:buNone/>
                </a:pPr>
                <a:r>
                  <a:rPr lang="en-US" dirty="0"/>
                  <a:t>By symmetry,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and hence</a:t>
                </a:r>
              </a:p>
              <a:p>
                <a:pPr>
                  <a:buClr>
                    <a:schemeClr val="tx2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𝐷𝑆𝑠𝑎𝑡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>
                    <a:schemeClr val="tx2"/>
                  </a:buClr>
                  <a:buSzPct val="100000"/>
                  <a:buNone/>
                </a:pPr>
                <a:r>
                  <a:rPr lang="en-US" dirty="0"/>
                  <a:t>Loss of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/>
                  <a:t> voltage of M2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06525"/>
                <a:ext cx="3816425" cy="1718419"/>
              </a:xfrm>
              <a:prstGeom prst="rect">
                <a:avLst/>
              </a:prstGeom>
              <a:blipFill>
                <a:blip r:embed="rId4"/>
                <a:stretch>
                  <a:fillRect l="-1595" t="-70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3488"/>
            <a:ext cx="2062107" cy="172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16495"/>
              </p:ext>
            </p:extLst>
          </p:nvPr>
        </p:nvGraphicFramePr>
        <p:xfrm>
          <a:off x="3275856" y="1107766"/>
          <a:ext cx="1773334" cy="177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92" name="Visio" r:id="rId6" imgW="1106917" imgH="1105544" progId="Visio.Drawing.11">
                  <p:embed/>
                </p:oleObj>
              </mc:Choice>
              <mc:Fallback>
                <p:oleObj name="Visio" r:id="rId6" imgW="1106917" imgH="1105544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5856" y="1107766"/>
                        <a:ext cx="1773334" cy="177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D48202-A721-4E60-A525-A8B7B706BC7C}"/>
                  </a:ext>
                </a:extLst>
              </p:cNvPr>
              <p:cNvSpPr txBox="1"/>
              <p:nvPr/>
            </p:nvSpPr>
            <p:spPr>
              <a:xfrm>
                <a:off x="2272696" y="1107766"/>
                <a:ext cx="904286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D48202-A721-4E60-A525-A8B7B706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96" y="1107766"/>
                <a:ext cx="904286" cy="763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0827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 heading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D9CDC13-AD48-4CA5-BF26-6619DAE36389}"/>
    </a:ext>
  </a:extLst>
</a:theme>
</file>

<file path=ppt/theme/theme2.xml><?xml version="1.0" encoding="utf-8"?>
<a:theme xmlns:a="http://schemas.openxmlformats.org/drawingml/2006/main" name="Introduction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3.xml><?xml version="1.0" encoding="utf-8"?>
<a:theme xmlns:a="http://schemas.openxmlformats.org/drawingml/2006/main" name="Current Mirror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r">
          <a:buNone/>
          <a:defRPr dirty="0"/>
        </a:defPPr>
      </a:lstStyle>
    </a:tx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4.xml><?xml version="1.0" encoding="utf-8"?>
<a:theme xmlns:a="http://schemas.openxmlformats.org/drawingml/2006/main" name="Cascode Stage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5.xml><?xml version="1.0" encoding="utf-8"?>
<a:theme xmlns:a="http://schemas.openxmlformats.org/drawingml/2006/main" name="Differential Pair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l">
          <a:buNone/>
          <a:defRPr dirty="0" smtClean="0"/>
        </a:defPPr>
      </a:lstStyle>
    </a:tx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6.xml><?xml version="1.0" encoding="utf-8"?>
<a:theme xmlns:a="http://schemas.openxmlformats.org/drawingml/2006/main" name="Elementary Gain Cell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l">
          <a:buNone/>
          <a:defRPr dirty="0" smtClean="0"/>
        </a:defPPr>
      </a:lstStyle>
    </a:tx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7.xml><?xml version="1.0" encoding="utf-8"?>
<a:theme xmlns:a="http://schemas.openxmlformats.org/drawingml/2006/main" name="Current References">
  <a:themeElements>
    <a:clrScheme name="">
      <a:dk1>
        <a:srgbClr val="333333"/>
      </a:dk1>
      <a:lt1>
        <a:srgbClr val="FFFFFF"/>
      </a:lt1>
      <a:dk2>
        <a:srgbClr val="990000"/>
      </a:dk2>
      <a:lt2>
        <a:srgbClr val="8C99A1"/>
      </a:lt2>
      <a:accent1>
        <a:srgbClr val="8C0000"/>
      </a:accent1>
      <a:accent2>
        <a:srgbClr val="B5C7D1"/>
      </a:accent2>
      <a:accent3>
        <a:srgbClr val="FFFFFF"/>
      </a:accent3>
      <a:accent4>
        <a:srgbClr val="2A2A2A"/>
      </a:accent4>
      <a:accent5>
        <a:srgbClr val="C5AAAA"/>
      </a:accent5>
      <a:accent6>
        <a:srgbClr val="A4B4BD"/>
      </a:accent6>
      <a:hlink>
        <a:srgbClr val="595959"/>
      </a:hlink>
      <a:folHlink>
        <a:srgbClr val="A6BF3F"/>
      </a:folHlink>
    </a:clrScheme>
    <a:fontScheme name="template_master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20000"/>
          </a:lnSpc>
          <a:spcBef>
            <a:spcPct val="0"/>
          </a:spcBef>
          <a:spcAft>
            <a:spcPct val="0"/>
          </a:spcAft>
          <a:buClrTx/>
          <a:buSzPct val="25000"/>
          <a:buFontTx/>
          <a:buChar char=" "/>
          <a:tabLst/>
          <a:defRPr kumimoji="0" lang="de-C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l">
          <a:buNone/>
          <a:defRPr dirty="0" smtClean="0"/>
        </a:defPPr>
      </a:lstStyle>
    </a:txDef>
  </a:objectDefaults>
  <a:extraClrSchemeLst>
    <a:extraClrScheme>
      <a:clrScheme name="template_master2 1">
        <a:dk1>
          <a:srgbClr val="333333"/>
        </a:dk1>
        <a:lt1>
          <a:srgbClr val="B5C7D1"/>
        </a:lt1>
        <a:dk2>
          <a:srgbClr val="6E0011"/>
        </a:dk2>
        <a:lt2>
          <a:srgbClr val="FFFFFF"/>
        </a:lt2>
        <a:accent1>
          <a:srgbClr val="D5EAF5"/>
        </a:accent1>
        <a:accent2>
          <a:srgbClr val="800000"/>
        </a:accent2>
        <a:accent3>
          <a:srgbClr val="D7E0E5"/>
        </a:accent3>
        <a:accent4>
          <a:srgbClr val="2A2A2A"/>
        </a:accent4>
        <a:accent5>
          <a:srgbClr val="E7F3F9"/>
        </a:accent5>
        <a:accent6>
          <a:srgbClr val="730000"/>
        </a:accent6>
        <a:hlink>
          <a:srgbClr val="FFFFFF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ptx" id="{FA02C202-9A5A-4833-B487-8C8EB8DC86C8}" vid="{1EFA9047-DC92-4A55-8955-14BBE55FCE20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2197</TotalTime>
  <Words>3598</Words>
  <Application>Microsoft Office PowerPoint</Application>
  <PresentationFormat>On-screen Show (4:3)</PresentationFormat>
  <Paragraphs>497</Paragraphs>
  <Slides>37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Arial Narrow</vt:lpstr>
      <vt:lpstr>Cambria Math</vt:lpstr>
      <vt:lpstr>MT Extra</vt:lpstr>
      <vt:lpstr>Symbol</vt:lpstr>
      <vt:lpstr>Tahoma</vt:lpstr>
      <vt:lpstr>Verdana</vt:lpstr>
      <vt:lpstr>Webdings</vt:lpstr>
      <vt:lpstr>Wingdings</vt:lpstr>
      <vt:lpstr>XITS Math</vt:lpstr>
      <vt:lpstr>No headings</vt:lpstr>
      <vt:lpstr>Introduction</vt:lpstr>
      <vt:lpstr>Current Mirrors</vt:lpstr>
      <vt:lpstr>Cascode Stage</vt:lpstr>
      <vt:lpstr>Differential Pair</vt:lpstr>
      <vt:lpstr>Elementary Gain Cells</vt:lpstr>
      <vt:lpstr>Current References</vt:lpstr>
      <vt:lpstr>Visio</vt:lpstr>
      <vt:lpstr>Equation</vt:lpstr>
      <vt:lpstr>Fundamentals of Analog &amp; Mixed Signal VLSI Design  Basic Building Blocks</vt:lpstr>
      <vt:lpstr>Outline</vt:lpstr>
      <vt:lpstr>Current Mirrors Principle</vt:lpstr>
      <vt:lpstr>Large Current Ratios</vt:lpstr>
      <vt:lpstr>Design Criteria – Precision and Bandwidth</vt:lpstr>
      <vt:lpstr>Design Criteria – Noise</vt:lpstr>
      <vt:lpstr>Current Mirrors Design Procedure</vt:lpstr>
      <vt:lpstr>Low-voltage Current Mirror</vt:lpstr>
      <vt:lpstr>Cascode Current Mirror</vt:lpstr>
      <vt:lpstr>Low-voltage Cascode Current Mirror</vt:lpstr>
      <vt:lpstr>Outline</vt:lpstr>
      <vt:lpstr>Low-voltage Cascode – Strong Inversion</vt:lpstr>
      <vt:lpstr>Low-voltage Cascode – Weak Inversion</vt:lpstr>
      <vt:lpstr>Pseudo-cascade or “Poor Man’s Cascode” (1/2)</vt:lpstr>
      <vt:lpstr>Pseudo-cascade or “Poor Man’s Cascode” (2/2)</vt:lpstr>
      <vt:lpstr>Outline</vt:lpstr>
      <vt:lpstr>Differential Pair – Strong Inversion</vt:lpstr>
      <vt:lpstr>Differential Pair – Weak Inversion</vt:lpstr>
      <vt:lpstr>Differential Pair – In All Modes of Operation</vt:lpstr>
      <vt:lpstr>Differential Pair – In All Modes of Operation</vt:lpstr>
      <vt:lpstr>Effects of Asymmetries – Input Offset Voltage</vt:lpstr>
      <vt:lpstr>Effects of Asymmetries – CM Input Voltage to DM Output Current</vt:lpstr>
      <vt:lpstr>Effects of Asymmetries – Common Mode Rejection Ratio</vt:lpstr>
      <vt:lpstr>Outline</vt:lpstr>
      <vt:lpstr>Elementary Voltage-gain Cells</vt:lpstr>
      <vt:lpstr>Gain Cell with Resistor Load</vt:lpstr>
      <vt:lpstr>Gain Cell with Diode-connected Load</vt:lpstr>
      <vt:lpstr>Gain Cell with Current Source Load</vt:lpstr>
      <vt:lpstr>CMOS Inverter as a Gain Cell</vt:lpstr>
      <vt:lpstr>CMOS Inverter as a Gain Cell</vt:lpstr>
      <vt:lpstr>Cascode Gain Cell</vt:lpstr>
      <vt:lpstr>Source Follower</vt:lpstr>
      <vt:lpstr>Outline</vt:lpstr>
      <vt:lpstr>Current Generation – The Vittoz Current Reference</vt:lpstr>
      <vt:lpstr>Current Generation – The Vittoz Current Reference</vt:lpstr>
      <vt:lpstr>Current Generation – The Oguey Current Reference</vt:lpstr>
      <vt:lpstr>Current Generation – The Oguey Current Reference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Low-power Analog IC Design  4. Basic Building Blocks</dc:title>
  <dc:creator>Christian Enz</dc:creator>
  <cp:keywords>MICRO-211</cp:keywords>
  <cp:lastModifiedBy>Christian Enz</cp:lastModifiedBy>
  <cp:revision>63</cp:revision>
  <cp:lastPrinted>2022-10-17T08:37:08Z</cp:lastPrinted>
  <dcterms:created xsi:type="dcterms:W3CDTF">2020-10-29T06:58:08Z</dcterms:created>
  <dcterms:modified xsi:type="dcterms:W3CDTF">2024-10-23T19:18:43Z</dcterms:modified>
  <cp:category>Lecture</cp:category>
</cp:coreProperties>
</file>